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6" r:id="rId1"/>
  </p:sldMasterIdLst>
  <p:notesMasterIdLst>
    <p:notesMasterId r:id="rId49"/>
  </p:notesMasterIdLst>
  <p:sldIdLst>
    <p:sldId id="256" r:id="rId2"/>
    <p:sldId id="434" r:id="rId3"/>
    <p:sldId id="264" r:id="rId4"/>
    <p:sldId id="258" r:id="rId5"/>
    <p:sldId id="321" r:id="rId6"/>
    <p:sldId id="320" r:id="rId7"/>
    <p:sldId id="322" r:id="rId8"/>
    <p:sldId id="323" r:id="rId9"/>
    <p:sldId id="324" r:id="rId10"/>
    <p:sldId id="325" r:id="rId11"/>
    <p:sldId id="327" r:id="rId12"/>
    <p:sldId id="328" r:id="rId13"/>
    <p:sldId id="329" r:id="rId14"/>
    <p:sldId id="435" r:id="rId15"/>
    <p:sldId id="330" r:id="rId16"/>
    <p:sldId id="331" r:id="rId17"/>
    <p:sldId id="332" r:id="rId18"/>
    <p:sldId id="333" r:id="rId19"/>
    <p:sldId id="334" r:id="rId20"/>
    <p:sldId id="335" r:id="rId21"/>
    <p:sldId id="326" r:id="rId22"/>
    <p:sldId id="311" r:id="rId23"/>
    <p:sldId id="336" r:id="rId24"/>
    <p:sldId id="316" r:id="rId25"/>
    <p:sldId id="337" r:id="rId26"/>
    <p:sldId id="346" r:id="rId27"/>
    <p:sldId id="347" r:id="rId28"/>
    <p:sldId id="348" r:id="rId29"/>
    <p:sldId id="338" r:id="rId30"/>
    <p:sldId id="436" r:id="rId31"/>
    <p:sldId id="437" r:id="rId32"/>
    <p:sldId id="339" r:id="rId33"/>
    <p:sldId id="340" r:id="rId34"/>
    <p:sldId id="359" r:id="rId35"/>
    <p:sldId id="341" r:id="rId36"/>
    <p:sldId id="342" r:id="rId37"/>
    <p:sldId id="343" r:id="rId38"/>
    <p:sldId id="344" r:id="rId39"/>
    <p:sldId id="438" r:id="rId40"/>
    <p:sldId id="350" r:id="rId41"/>
    <p:sldId id="351" r:id="rId42"/>
    <p:sldId id="352" r:id="rId43"/>
    <p:sldId id="345" r:id="rId44"/>
    <p:sldId id="349" r:id="rId45"/>
    <p:sldId id="353" r:id="rId46"/>
    <p:sldId id="354" r:id="rId47"/>
    <p:sldId id="263" r:id="rId48"/>
  </p:sldIdLst>
  <p:sldSz cx="12192000" cy="6858000"/>
  <p:notesSz cx="6858000" cy="9144000"/>
  <p:embeddedFontLst>
    <p:embeddedFont>
      <p:font typeface="Century Gothic" panose="020B0502020202020204" pitchFamily="34" charset="0"/>
      <p:regular r:id="rId50"/>
      <p:bold r:id="rId51"/>
      <p:italic r:id="rId52"/>
      <p:boldItalic r:id="rId53"/>
    </p:embeddedFont>
    <p:embeddedFont>
      <p:font typeface="Segoe UI Light" panose="020B0502040204020203" pitchFamily="34" charset="0"/>
      <p:regular r:id="rId54"/>
      <p:italic r:id="rId55"/>
    </p:embeddedFont>
    <p:embeddedFont>
      <p:font typeface="等线" panose="02010600030101010101" pitchFamily="2" charset="-122"/>
      <p:regular r:id="rId56"/>
      <p:bold r:id="rId57"/>
    </p:embeddedFont>
    <p:embeddedFont>
      <p:font typeface="微软雅黑" panose="020B0503020204020204" pitchFamily="34" charset="-122"/>
      <p:regular r:id="rId58"/>
      <p:bold r:id="rId59"/>
    </p:embeddedFont>
    <p:embeddedFont>
      <p:font typeface="微软雅黑" panose="020B0503020204020204" pitchFamily="34" charset="-122"/>
      <p:regular r:id="rId58"/>
      <p:bold r:id="rId59"/>
    </p:embeddedFont>
  </p:embeddedFontLst>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guide id="3" pos="7469" userDrawn="1">
          <p15:clr>
            <a:srgbClr val="A4A3A4"/>
          </p15:clr>
        </p15:guide>
        <p15:guide id="4" pos="211" userDrawn="1">
          <p15:clr>
            <a:srgbClr val="A4A3A4"/>
          </p15:clr>
        </p15:guide>
        <p15:guide id="5" orient="horz" pos="164" userDrawn="1">
          <p15:clr>
            <a:srgbClr val="A4A3A4"/>
          </p15:clr>
        </p15:guide>
        <p15:guide id="6" orient="horz" pos="40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3C00"/>
    <a:srgbClr val="D9DADC"/>
    <a:srgbClr val="E73A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88" autoAdjust="0"/>
    <p:restoredTop sz="93349" autoAdjust="0"/>
  </p:normalViewPr>
  <p:slideViewPr>
    <p:cSldViewPr snapToGrid="0" snapToObjects="1">
      <p:cViewPr varScale="1">
        <p:scale>
          <a:sx n="88" d="100"/>
          <a:sy n="88" d="100"/>
        </p:scale>
        <p:origin x="465" y="73"/>
      </p:cViewPr>
      <p:guideLst>
        <p:guide pos="3840"/>
        <p:guide orient="horz" pos="2160"/>
        <p:guide pos="7469"/>
        <p:guide pos="211"/>
        <p:guide orient="horz" pos="164"/>
        <p:guide orient="horz" pos="4088"/>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5F0510-60BB-4584-9305-21B68E410E35}" type="datetimeFigureOut">
              <a:rPr lang="zh-CN" altLang="en-US" smtClean="0"/>
              <a:t>2021/11/29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8B5FB8-E79D-4101-B7F6-7789BF944F97}" type="slidenum">
              <a:rPr lang="zh-CN" altLang="en-US" smtClean="0"/>
              <a:t>‹#›</a:t>
            </a:fld>
            <a:endParaRPr lang="zh-CN" altLang="en-US"/>
          </a:p>
        </p:txBody>
      </p:sp>
    </p:spTree>
    <p:extLst>
      <p:ext uri="{BB962C8B-B14F-4D97-AF65-F5344CB8AC3E}">
        <p14:creationId xmlns:p14="http://schemas.microsoft.com/office/powerpoint/2010/main" val="2457025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28B5FB8-E79D-4101-B7F6-7789BF944F97}" type="slidenum">
              <a:rPr lang="zh-CN" altLang="en-US" smtClean="0"/>
              <a:t>1</a:t>
            </a:fld>
            <a:endParaRPr lang="zh-CN" altLang="en-US"/>
          </a:p>
        </p:txBody>
      </p:sp>
    </p:spTree>
    <p:extLst>
      <p:ext uri="{BB962C8B-B14F-4D97-AF65-F5344CB8AC3E}">
        <p14:creationId xmlns:p14="http://schemas.microsoft.com/office/powerpoint/2010/main" val="39829905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0281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B99F00F-FC95-482C-B1F7-6A41D0225CCD}"/>
              </a:ext>
            </a:extLst>
          </p:cNvPr>
          <p:cNvSpPr/>
          <p:nvPr userDrawn="1"/>
        </p:nvSpPr>
        <p:spPr>
          <a:xfrm>
            <a:off x="0" y="0"/>
            <a:ext cx="12192000" cy="49088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cxnSp>
        <p:nvCxnSpPr>
          <p:cNvPr id="13" name="直接连接符 12">
            <a:extLst>
              <a:ext uri="{FF2B5EF4-FFF2-40B4-BE49-F238E27FC236}">
                <a16:creationId xmlns:a16="http://schemas.microsoft.com/office/drawing/2014/main" id="{6CDDA43F-E533-43F2-B999-F8C1DDCD1369}"/>
              </a:ext>
            </a:extLst>
          </p:cNvPr>
          <p:cNvCxnSpPr/>
          <p:nvPr userDrawn="1"/>
        </p:nvCxnSpPr>
        <p:spPr>
          <a:xfrm flipH="1">
            <a:off x="3080651" y="106663"/>
            <a:ext cx="57188" cy="3073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065B85C3-A5D5-4B42-B524-487F69BCA317}"/>
              </a:ext>
            </a:extLst>
          </p:cNvPr>
          <p:cNvCxnSpPr/>
          <p:nvPr userDrawn="1"/>
        </p:nvCxnSpPr>
        <p:spPr>
          <a:xfrm flipH="1">
            <a:off x="5055034" y="106663"/>
            <a:ext cx="57188" cy="3073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513F6391-54F8-4148-9868-6B6FEEA122D2}"/>
              </a:ext>
            </a:extLst>
          </p:cNvPr>
          <p:cNvCxnSpPr/>
          <p:nvPr userDrawn="1"/>
        </p:nvCxnSpPr>
        <p:spPr>
          <a:xfrm flipH="1">
            <a:off x="7063275" y="106663"/>
            <a:ext cx="57188" cy="3073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10791773-BC87-4AC3-B67D-178B9BE30CA9}"/>
              </a:ext>
            </a:extLst>
          </p:cNvPr>
          <p:cNvCxnSpPr/>
          <p:nvPr userDrawn="1"/>
        </p:nvCxnSpPr>
        <p:spPr>
          <a:xfrm flipH="1">
            <a:off x="9080847" y="106663"/>
            <a:ext cx="57188" cy="3073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文本占位符 17">
            <a:extLst>
              <a:ext uri="{FF2B5EF4-FFF2-40B4-BE49-F238E27FC236}">
                <a16:creationId xmlns:a16="http://schemas.microsoft.com/office/drawing/2014/main" id="{C393B442-A911-45B8-B9B2-D8466FBCC887}"/>
              </a:ext>
            </a:extLst>
          </p:cNvPr>
          <p:cNvSpPr>
            <a:spLocks noGrp="1"/>
          </p:cNvSpPr>
          <p:nvPr>
            <p:ph type="body" sz="quarter" idx="10" hasCustomPrompt="1"/>
          </p:nvPr>
        </p:nvSpPr>
        <p:spPr>
          <a:xfrm>
            <a:off x="1286827" y="72410"/>
            <a:ext cx="1566454" cy="369332"/>
          </a:xfrm>
          <a:prstGeom prst="rect">
            <a:avLst/>
          </a:prstGeom>
          <a:noFill/>
        </p:spPr>
        <p:txBody>
          <a:bodyPr wrap="square" rtlCol="0">
            <a:spAutoFit/>
          </a:bodyPr>
          <a:lstStyle>
            <a:lvl1pPr marL="0" indent="0" algn="l">
              <a:buNone/>
              <a:defRPr lang="zh-CN" altLang="en-US" sz="2000" dirty="0">
                <a:solidFill>
                  <a:schemeClr val="bg1"/>
                </a:solidFill>
              </a:defRPr>
            </a:lvl1pPr>
          </a:lstStyle>
          <a:p>
            <a:pPr marL="0" lvl="0"/>
            <a:r>
              <a:rPr lang="en-US" altLang="zh-CN" dirty="0"/>
              <a:t>01 </a:t>
            </a:r>
            <a:r>
              <a:rPr lang="zh-CN" altLang="en-US" dirty="0"/>
              <a:t>基本内容</a:t>
            </a:r>
          </a:p>
        </p:txBody>
      </p:sp>
      <p:sp>
        <p:nvSpPr>
          <p:cNvPr id="18" name="文本占位符 19">
            <a:extLst>
              <a:ext uri="{FF2B5EF4-FFF2-40B4-BE49-F238E27FC236}">
                <a16:creationId xmlns:a16="http://schemas.microsoft.com/office/drawing/2014/main" id="{F1F399F8-7F8F-4FD5-91A1-EEDBC18D08B7}"/>
              </a:ext>
            </a:extLst>
          </p:cNvPr>
          <p:cNvSpPr>
            <a:spLocks noGrp="1"/>
          </p:cNvSpPr>
          <p:nvPr>
            <p:ph type="body" sz="quarter" idx="11" hasCustomPrompt="1"/>
          </p:nvPr>
        </p:nvSpPr>
        <p:spPr>
          <a:xfrm>
            <a:off x="3419496" y="72410"/>
            <a:ext cx="1566454" cy="369332"/>
          </a:xfrm>
          <a:prstGeom prst="rect">
            <a:avLst/>
          </a:prstGeom>
          <a:noFill/>
        </p:spPr>
        <p:txBody>
          <a:bodyPr wrap="none" rtlCol="0">
            <a:spAutoFit/>
          </a:bodyPr>
          <a:lstStyle>
            <a:lvl1pPr marL="0" indent="0" algn="l">
              <a:buNone/>
              <a:defRPr lang="zh-CN" altLang="en-US" sz="2000" smtClean="0">
                <a:solidFill>
                  <a:schemeClr val="bg1">
                    <a:alpha val="30000"/>
                  </a:schemeClr>
                </a:solidFill>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r>
              <a:rPr lang="en-US" altLang="zh-CN" dirty="0"/>
              <a:t>02</a:t>
            </a:r>
            <a:r>
              <a:rPr lang="zh-CN" altLang="en-US" dirty="0"/>
              <a:t> 课题意义</a:t>
            </a:r>
          </a:p>
        </p:txBody>
      </p:sp>
      <p:sp>
        <p:nvSpPr>
          <p:cNvPr id="19" name="文本占位符 19">
            <a:extLst>
              <a:ext uri="{FF2B5EF4-FFF2-40B4-BE49-F238E27FC236}">
                <a16:creationId xmlns:a16="http://schemas.microsoft.com/office/drawing/2014/main" id="{3126214D-8463-4DD9-BD5D-34555F2B68CF}"/>
              </a:ext>
            </a:extLst>
          </p:cNvPr>
          <p:cNvSpPr>
            <a:spLocks noGrp="1"/>
          </p:cNvSpPr>
          <p:nvPr>
            <p:ph type="body" sz="quarter" idx="12" hasCustomPrompt="1"/>
          </p:nvPr>
        </p:nvSpPr>
        <p:spPr>
          <a:xfrm>
            <a:off x="5414307" y="72410"/>
            <a:ext cx="1566454" cy="369332"/>
          </a:xfrm>
          <a:prstGeom prst="rect">
            <a:avLst/>
          </a:prstGeom>
          <a:noFill/>
        </p:spPr>
        <p:txBody>
          <a:bodyPr wrap="none" rtlCol="0">
            <a:spAutoFit/>
          </a:bodyPr>
          <a:lstStyle>
            <a:lvl1pPr marL="0" indent="0" algn="l">
              <a:buNone/>
              <a:defRPr lang="zh-CN" altLang="en-US" sz="2000" smtClean="0">
                <a:solidFill>
                  <a:schemeClr val="bg1">
                    <a:alpha val="30000"/>
                  </a:schemeClr>
                </a:solidFill>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r>
              <a:rPr lang="en-US" altLang="zh-CN" dirty="0"/>
              <a:t>02</a:t>
            </a:r>
            <a:r>
              <a:rPr lang="zh-CN" altLang="en-US" dirty="0"/>
              <a:t> 课题意义</a:t>
            </a:r>
          </a:p>
        </p:txBody>
      </p:sp>
      <p:sp>
        <p:nvSpPr>
          <p:cNvPr id="20" name="文本占位符 19">
            <a:extLst>
              <a:ext uri="{FF2B5EF4-FFF2-40B4-BE49-F238E27FC236}">
                <a16:creationId xmlns:a16="http://schemas.microsoft.com/office/drawing/2014/main" id="{0AE461FF-210A-42D6-BE7C-3A900A4F82F4}"/>
              </a:ext>
            </a:extLst>
          </p:cNvPr>
          <p:cNvSpPr>
            <a:spLocks noGrp="1"/>
          </p:cNvSpPr>
          <p:nvPr>
            <p:ph type="body" sz="quarter" idx="13" hasCustomPrompt="1"/>
          </p:nvPr>
        </p:nvSpPr>
        <p:spPr>
          <a:xfrm>
            <a:off x="7409118" y="72410"/>
            <a:ext cx="1566454" cy="369332"/>
          </a:xfrm>
          <a:prstGeom prst="rect">
            <a:avLst/>
          </a:prstGeom>
          <a:noFill/>
        </p:spPr>
        <p:txBody>
          <a:bodyPr wrap="none" rtlCol="0">
            <a:spAutoFit/>
          </a:bodyPr>
          <a:lstStyle>
            <a:lvl1pPr marL="0" indent="0" algn="l">
              <a:buNone/>
              <a:defRPr lang="zh-CN" altLang="en-US" sz="2000" smtClean="0">
                <a:solidFill>
                  <a:schemeClr val="bg1">
                    <a:alpha val="30000"/>
                  </a:schemeClr>
                </a:solidFill>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r>
              <a:rPr lang="en-US" altLang="zh-CN" dirty="0"/>
              <a:t>02</a:t>
            </a:r>
            <a:r>
              <a:rPr lang="zh-CN" altLang="en-US" dirty="0"/>
              <a:t> 课题意义</a:t>
            </a:r>
          </a:p>
        </p:txBody>
      </p:sp>
      <p:sp>
        <p:nvSpPr>
          <p:cNvPr id="21" name="文本占位符 19">
            <a:extLst>
              <a:ext uri="{FF2B5EF4-FFF2-40B4-BE49-F238E27FC236}">
                <a16:creationId xmlns:a16="http://schemas.microsoft.com/office/drawing/2014/main" id="{E4F82383-80F7-4C97-846B-7BF5AB2DE765}"/>
              </a:ext>
            </a:extLst>
          </p:cNvPr>
          <p:cNvSpPr>
            <a:spLocks noGrp="1"/>
          </p:cNvSpPr>
          <p:nvPr>
            <p:ph type="body" sz="quarter" idx="14" hasCustomPrompt="1"/>
          </p:nvPr>
        </p:nvSpPr>
        <p:spPr>
          <a:xfrm>
            <a:off x="9403929" y="72410"/>
            <a:ext cx="1566454" cy="369332"/>
          </a:xfrm>
          <a:prstGeom prst="rect">
            <a:avLst/>
          </a:prstGeom>
          <a:noFill/>
        </p:spPr>
        <p:txBody>
          <a:bodyPr wrap="none" rtlCol="0">
            <a:spAutoFit/>
          </a:bodyPr>
          <a:lstStyle>
            <a:lvl1pPr marL="0" indent="0" algn="l">
              <a:buNone/>
              <a:defRPr lang="zh-CN" altLang="en-US" sz="2000" smtClean="0">
                <a:solidFill>
                  <a:schemeClr val="bg1">
                    <a:alpha val="30000"/>
                  </a:schemeClr>
                </a:solidFill>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r>
              <a:rPr lang="en-US" altLang="zh-CN" dirty="0"/>
              <a:t>02</a:t>
            </a:r>
            <a:r>
              <a:rPr lang="zh-CN" altLang="en-US" dirty="0"/>
              <a:t> 课题意义</a:t>
            </a:r>
          </a:p>
        </p:txBody>
      </p:sp>
      <p:cxnSp>
        <p:nvCxnSpPr>
          <p:cNvPr id="22" name="直接连接符 21">
            <a:extLst>
              <a:ext uri="{FF2B5EF4-FFF2-40B4-BE49-F238E27FC236}">
                <a16:creationId xmlns:a16="http://schemas.microsoft.com/office/drawing/2014/main" id="{304C4457-43FD-443B-A4C7-39009BEC9634}"/>
              </a:ext>
            </a:extLst>
          </p:cNvPr>
          <p:cNvCxnSpPr>
            <a:cxnSpLocks/>
          </p:cNvCxnSpPr>
          <p:nvPr userDrawn="1"/>
        </p:nvCxnSpPr>
        <p:spPr>
          <a:xfrm>
            <a:off x="1181133" y="1429518"/>
            <a:ext cx="4060081" cy="0"/>
          </a:xfrm>
          <a:prstGeom prst="line">
            <a:avLst/>
          </a:prstGeom>
          <a:ln w="57150" cap="rnd" cmpd="sng">
            <a:gradFill>
              <a:gsLst>
                <a:gs pos="19000">
                  <a:schemeClr val="bg2"/>
                </a:gs>
                <a:gs pos="56000">
                  <a:schemeClr val="accent1">
                    <a:lumMod val="45000"/>
                    <a:lumOff val="55000"/>
                  </a:schemeClr>
                </a:gs>
                <a:gs pos="95000">
                  <a:srgbClr val="00B0F0"/>
                </a:gs>
              </a:gsLst>
              <a:lin ang="10800000" scaled="0"/>
            </a:gradFill>
            <a:bevel/>
          </a:ln>
        </p:spPr>
        <p:style>
          <a:lnRef idx="1">
            <a:schemeClr val="accent1"/>
          </a:lnRef>
          <a:fillRef idx="0">
            <a:schemeClr val="accent1"/>
          </a:fillRef>
          <a:effectRef idx="0">
            <a:schemeClr val="accent1"/>
          </a:effectRef>
          <a:fontRef idx="minor">
            <a:schemeClr val="tx1"/>
          </a:fontRef>
        </p:style>
      </p:cxnSp>
      <p:pic>
        <p:nvPicPr>
          <p:cNvPr id="24" name="图片 23">
            <a:extLst>
              <a:ext uri="{FF2B5EF4-FFF2-40B4-BE49-F238E27FC236}">
                <a16:creationId xmlns:a16="http://schemas.microsoft.com/office/drawing/2014/main" id="{599BA7C5-4AAB-4563-B228-54634D1530D1}"/>
              </a:ext>
            </a:extLst>
          </p:cNvPr>
          <p:cNvPicPr>
            <a:picLocks noChangeAspect="1"/>
          </p:cNvPicPr>
          <p:nvPr userDrawn="1"/>
        </p:nvPicPr>
        <p:blipFill>
          <a:blip r:embed="rId3"/>
          <a:stretch>
            <a:fillRect/>
          </a:stretch>
        </p:blipFill>
        <p:spPr>
          <a:xfrm>
            <a:off x="556063" y="667655"/>
            <a:ext cx="861697" cy="861697"/>
          </a:xfrm>
          <a:prstGeom prst="rect">
            <a:avLst/>
          </a:prstGeom>
        </p:spPr>
      </p:pic>
      <p:sp>
        <p:nvSpPr>
          <p:cNvPr id="3" name="内容占位符 2">
            <a:extLst>
              <a:ext uri="{FF2B5EF4-FFF2-40B4-BE49-F238E27FC236}">
                <a16:creationId xmlns:a16="http://schemas.microsoft.com/office/drawing/2014/main" id="{8D4C889A-75B1-4803-828A-B38755311F1F}"/>
              </a:ext>
            </a:extLst>
          </p:cNvPr>
          <p:cNvSpPr>
            <a:spLocks noGrp="1"/>
          </p:cNvSpPr>
          <p:nvPr>
            <p:ph sz="quarter" idx="15" hasCustomPrompt="1"/>
          </p:nvPr>
        </p:nvSpPr>
        <p:spPr>
          <a:xfrm>
            <a:off x="1552027" y="830737"/>
            <a:ext cx="1236236" cy="535531"/>
          </a:xfrm>
          <a:prstGeom prst="rect">
            <a:avLst/>
          </a:prstGeom>
          <a:noFill/>
        </p:spPr>
        <p:txBody>
          <a:bodyPr wrap="none" rtlCol="0">
            <a:spAutoFit/>
          </a:bodyPr>
          <a:lstStyle>
            <a:lvl1pPr>
              <a:defRPr lang="zh-CN" altLang="en-US" sz="3200" b="1" dirty="0" smtClean="0">
                <a:solidFill>
                  <a:srgbClr val="FF0000"/>
                </a:solidFill>
              </a:defRPr>
            </a:lvl1pPr>
          </a:lstStyle>
          <a:p>
            <a:pPr marL="0" lvl="0"/>
            <a:r>
              <a:rPr lang="zh-CN" altLang="en-US" dirty="0"/>
              <a:t>标题</a:t>
            </a:r>
          </a:p>
        </p:txBody>
      </p:sp>
    </p:spTree>
    <p:extLst>
      <p:ext uri="{BB962C8B-B14F-4D97-AF65-F5344CB8AC3E}">
        <p14:creationId xmlns:p14="http://schemas.microsoft.com/office/powerpoint/2010/main" val="2287456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40C91B4-283E-4E34-A6F4-21790ADA4809}"/>
              </a:ext>
            </a:extLst>
          </p:cNvPr>
          <p:cNvSpPr/>
          <p:nvPr userDrawn="1"/>
        </p:nvSpPr>
        <p:spPr>
          <a:xfrm>
            <a:off x="0" y="0"/>
            <a:ext cx="12192000" cy="49088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9" name="直接连接符 8">
            <a:extLst>
              <a:ext uri="{FF2B5EF4-FFF2-40B4-BE49-F238E27FC236}">
                <a16:creationId xmlns:a16="http://schemas.microsoft.com/office/drawing/2014/main" id="{BA501A87-BA63-4736-B5E1-9D15B1700A06}"/>
              </a:ext>
            </a:extLst>
          </p:cNvPr>
          <p:cNvCxnSpPr/>
          <p:nvPr userDrawn="1"/>
        </p:nvCxnSpPr>
        <p:spPr>
          <a:xfrm flipH="1">
            <a:off x="3080651" y="106663"/>
            <a:ext cx="57188" cy="3073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3F9E048-33BC-4937-B745-813F4455131B}"/>
              </a:ext>
            </a:extLst>
          </p:cNvPr>
          <p:cNvCxnSpPr/>
          <p:nvPr userDrawn="1"/>
        </p:nvCxnSpPr>
        <p:spPr>
          <a:xfrm flipH="1">
            <a:off x="5055034" y="106663"/>
            <a:ext cx="57188" cy="3073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16712DC1-FA3B-4116-88AE-4D22F9C00636}"/>
              </a:ext>
            </a:extLst>
          </p:cNvPr>
          <p:cNvCxnSpPr/>
          <p:nvPr userDrawn="1"/>
        </p:nvCxnSpPr>
        <p:spPr>
          <a:xfrm flipH="1">
            <a:off x="7063275" y="106663"/>
            <a:ext cx="57188" cy="3073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4472870-9023-4B1D-9D48-6FFBB2608049}"/>
              </a:ext>
            </a:extLst>
          </p:cNvPr>
          <p:cNvCxnSpPr/>
          <p:nvPr userDrawn="1"/>
        </p:nvCxnSpPr>
        <p:spPr>
          <a:xfrm flipH="1">
            <a:off x="9080847" y="106663"/>
            <a:ext cx="57188" cy="3073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文本占位符 17">
            <a:extLst>
              <a:ext uri="{FF2B5EF4-FFF2-40B4-BE49-F238E27FC236}">
                <a16:creationId xmlns:a16="http://schemas.microsoft.com/office/drawing/2014/main" id="{EE19D22A-C1E1-40BF-B2BE-6240AAB9E133}"/>
              </a:ext>
            </a:extLst>
          </p:cNvPr>
          <p:cNvSpPr>
            <a:spLocks noGrp="1"/>
          </p:cNvSpPr>
          <p:nvPr>
            <p:ph type="body" sz="quarter" idx="10" hasCustomPrompt="1"/>
          </p:nvPr>
        </p:nvSpPr>
        <p:spPr>
          <a:xfrm>
            <a:off x="1424685" y="72410"/>
            <a:ext cx="1428596" cy="341632"/>
          </a:xfrm>
          <a:prstGeom prst="rect">
            <a:avLst/>
          </a:prstGeom>
          <a:noFill/>
        </p:spPr>
        <p:txBody>
          <a:bodyPr wrap="square" rtlCol="0">
            <a:spAutoFit/>
          </a:bodyPr>
          <a:lstStyle>
            <a:lvl1pPr marL="0" indent="0" algn="l">
              <a:buNone/>
              <a:defRPr lang="zh-CN" altLang="en-US" sz="1800" dirty="0">
                <a:solidFill>
                  <a:schemeClr val="bg1"/>
                </a:solidFill>
              </a:defRPr>
            </a:lvl1pPr>
          </a:lstStyle>
          <a:p>
            <a:pPr marL="0" lvl="0"/>
            <a:r>
              <a:rPr lang="en-US" altLang="zh-CN" dirty="0"/>
              <a:t>01</a:t>
            </a:r>
            <a:endParaRPr lang="zh-CN" altLang="en-US" dirty="0"/>
          </a:p>
        </p:txBody>
      </p:sp>
      <p:sp>
        <p:nvSpPr>
          <p:cNvPr id="20" name="文本占位符 19">
            <a:extLst>
              <a:ext uri="{FF2B5EF4-FFF2-40B4-BE49-F238E27FC236}">
                <a16:creationId xmlns:a16="http://schemas.microsoft.com/office/drawing/2014/main" id="{9D348924-D5BD-46F4-8FC5-FA7ABB7A7D92}"/>
              </a:ext>
            </a:extLst>
          </p:cNvPr>
          <p:cNvSpPr>
            <a:spLocks noGrp="1"/>
          </p:cNvSpPr>
          <p:nvPr>
            <p:ph type="body" sz="quarter" idx="11" hasCustomPrompt="1"/>
          </p:nvPr>
        </p:nvSpPr>
        <p:spPr>
          <a:xfrm>
            <a:off x="3419496" y="72410"/>
            <a:ext cx="1428596" cy="341632"/>
          </a:xfrm>
          <a:prstGeom prst="rect">
            <a:avLst/>
          </a:prstGeom>
          <a:noFill/>
        </p:spPr>
        <p:txBody>
          <a:bodyPr wrap="none" rtlCol="0">
            <a:spAutoFit/>
          </a:bodyPr>
          <a:lstStyle>
            <a:lvl1pPr marL="0" indent="0" algn="l">
              <a:buNone/>
              <a:defRPr lang="zh-CN" altLang="en-US" sz="1800" smtClean="0">
                <a:solidFill>
                  <a:schemeClr val="bg1">
                    <a:alpha val="30000"/>
                  </a:schemeClr>
                </a:solidFill>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r>
              <a:rPr lang="en-US" altLang="zh-CN" dirty="0"/>
              <a:t>02</a:t>
            </a:r>
            <a:r>
              <a:rPr lang="zh-CN" altLang="en-US" dirty="0"/>
              <a:t> 课题意义</a:t>
            </a:r>
          </a:p>
        </p:txBody>
      </p:sp>
      <p:sp>
        <p:nvSpPr>
          <p:cNvPr id="21" name="文本占位符 19">
            <a:extLst>
              <a:ext uri="{FF2B5EF4-FFF2-40B4-BE49-F238E27FC236}">
                <a16:creationId xmlns:a16="http://schemas.microsoft.com/office/drawing/2014/main" id="{6E091483-4ECF-4E7D-9481-FAA1314701A8}"/>
              </a:ext>
            </a:extLst>
          </p:cNvPr>
          <p:cNvSpPr>
            <a:spLocks noGrp="1"/>
          </p:cNvSpPr>
          <p:nvPr>
            <p:ph type="body" sz="quarter" idx="12" hasCustomPrompt="1"/>
          </p:nvPr>
        </p:nvSpPr>
        <p:spPr>
          <a:xfrm>
            <a:off x="5414307" y="72410"/>
            <a:ext cx="1428596" cy="341632"/>
          </a:xfrm>
          <a:prstGeom prst="rect">
            <a:avLst/>
          </a:prstGeom>
          <a:noFill/>
        </p:spPr>
        <p:txBody>
          <a:bodyPr wrap="none" rtlCol="0">
            <a:spAutoFit/>
          </a:bodyPr>
          <a:lstStyle>
            <a:lvl1pPr marL="0" indent="0" algn="l">
              <a:buNone/>
              <a:defRPr lang="zh-CN" altLang="en-US" sz="1800" smtClean="0">
                <a:solidFill>
                  <a:schemeClr val="bg1">
                    <a:alpha val="30000"/>
                  </a:schemeClr>
                </a:solidFill>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r>
              <a:rPr lang="en-US" altLang="zh-CN" dirty="0"/>
              <a:t>02</a:t>
            </a:r>
            <a:r>
              <a:rPr lang="zh-CN" altLang="en-US" dirty="0"/>
              <a:t> 课题意义</a:t>
            </a:r>
          </a:p>
        </p:txBody>
      </p:sp>
      <p:sp>
        <p:nvSpPr>
          <p:cNvPr id="22" name="文本占位符 19">
            <a:extLst>
              <a:ext uri="{FF2B5EF4-FFF2-40B4-BE49-F238E27FC236}">
                <a16:creationId xmlns:a16="http://schemas.microsoft.com/office/drawing/2014/main" id="{FB9395B4-103C-4344-AFAF-6B5CBB2CDFB8}"/>
              </a:ext>
            </a:extLst>
          </p:cNvPr>
          <p:cNvSpPr>
            <a:spLocks noGrp="1"/>
          </p:cNvSpPr>
          <p:nvPr>
            <p:ph type="body" sz="quarter" idx="13" hasCustomPrompt="1"/>
          </p:nvPr>
        </p:nvSpPr>
        <p:spPr>
          <a:xfrm>
            <a:off x="7409118" y="72410"/>
            <a:ext cx="1428596" cy="341632"/>
          </a:xfrm>
          <a:prstGeom prst="rect">
            <a:avLst/>
          </a:prstGeom>
          <a:noFill/>
        </p:spPr>
        <p:txBody>
          <a:bodyPr wrap="none" rtlCol="0">
            <a:spAutoFit/>
          </a:bodyPr>
          <a:lstStyle>
            <a:lvl1pPr marL="0" indent="0" algn="l">
              <a:buNone/>
              <a:defRPr lang="zh-CN" altLang="en-US" sz="1800" smtClean="0">
                <a:solidFill>
                  <a:schemeClr val="bg1">
                    <a:alpha val="30000"/>
                  </a:schemeClr>
                </a:solidFill>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r>
              <a:rPr lang="en-US" altLang="zh-CN" dirty="0"/>
              <a:t>02</a:t>
            </a:r>
            <a:r>
              <a:rPr lang="zh-CN" altLang="en-US" dirty="0"/>
              <a:t> 课题意义</a:t>
            </a:r>
          </a:p>
        </p:txBody>
      </p:sp>
      <p:sp>
        <p:nvSpPr>
          <p:cNvPr id="25" name="文本占位符 19">
            <a:extLst>
              <a:ext uri="{FF2B5EF4-FFF2-40B4-BE49-F238E27FC236}">
                <a16:creationId xmlns:a16="http://schemas.microsoft.com/office/drawing/2014/main" id="{1E4F5A60-AB29-4034-AA19-508221B7DAAA}"/>
              </a:ext>
            </a:extLst>
          </p:cNvPr>
          <p:cNvSpPr>
            <a:spLocks noGrp="1"/>
          </p:cNvSpPr>
          <p:nvPr>
            <p:ph type="body" sz="quarter" idx="14" hasCustomPrompt="1"/>
          </p:nvPr>
        </p:nvSpPr>
        <p:spPr>
          <a:xfrm>
            <a:off x="9403929" y="72410"/>
            <a:ext cx="1428596" cy="341632"/>
          </a:xfrm>
          <a:prstGeom prst="rect">
            <a:avLst/>
          </a:prstGeom>
          <a:noFill/>
        </p:spPr>
        <p:txBody>
          <a:bodyPr wrap="none" rtlCol="0">
            <a:spAutoFit/>
          </a:bodyPr>
          <a:lstStyle>
            <a:lvl1pPr marL="0" indent="0" algn="l">
              <a:buNone/>
              <a:defRPr lang="zh-CN" altLang="en-US" sz="1800" smtClean="0">
                <a:solidFill>
                  <a:schemeClr val="bg1">
                    <a:alpha val="30000"/>
                  </a:schemeClr>
                </a:solidFill>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r>
              <a:rPr lang="en-US" altLang="zh-CN" dirty="0"/>
              <a:t>02</a:t>
            </a:r>
            <a:r>
              <a:rPr lang="zh-CN" altLang="en-US" dirty="0"/>
              <a:t> 课题意义</a:t>
            </a:r>
          </a:p>
        </p:txBody>
      </p:sp>
    </p:spTree>
    <p:extLst>
      <p:ext uri="{BB962C8B-B14F-4D97-AF65-F5344CB8AC3E}">
        <p14:creationId xmlns:p14="http://schemas.microsoft.com/office/powerpoint/2010/main" val="2718975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5"/>
            <a:ext cx="4868117" cy="529569"/>
          </a:xfrm>
          <a:prstGeom prst="rect">
            <a:avLst/>
          </a:prstGeom>
          <a:ln w="12700" cmpd="sng">
            <a:solidFill>
              <a:schemeClr val="tx1"/>
            </a:solidFill>
          </a:ln>
        </p:spPr>
        <p:txBody>
          <a:bodyPr vert="horz" anchor="ctr"/>
          <a:lstStyle>
            <a:lvl1pPr marL="0" indent="0" algn="l">
              <a:buNone/>
              <a:defRPr sz="2400" b="1"/>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defRPr>
            </a:lvl1pPr>
          </a:lstStyle>
          <a:p>
            <a:pPr lvl="0"/>
            <a:r>
              <a:rPr kumimoji="1" lang="en-US" altLang="zh-CN" dirty="0"/>
              <a:t>01</a:t>
            </a:r>
            <a:endParaRPr kumimoji="1" lang="zh-CN" altLang="en-US" dirty="0"/>
          </a:p>
        </p:txBody>
      </p:sp>
      <p:sp>
        <p:nvSpPr>
          <p:cNvPr id="4" name="图片占位符 8"/>
          <p:cNvSpPr>
            <a:spLocks noGrp="1"/>
          </p:cNvSpPr>
          <p:nvPr>
            <p:ph type="pic" sz="quarter" idx="14" hasCustomPrompt="1"/>
          </p:nvPr>
        </p:nvSpPr>
        <p:spPr>
          <a:xfrm>
            <a:off x="376770" y="5989475"/>
            <a:ext cx="1960033" cy="533400"/>
          </a:xfrm>
          <a:prstGeom prst="rect">
            <a:avLst/>
          </a:prstGeom>
        </p:spPr>
        <p:txBody>
          <a:bodyPr vert="horz" anchor="ctr"/>
          <a:lstStyle>
            <a:lvl1pPr marL="0" indent="0" algn="ctr">
              <a:buNone/>
              <a:defRPr sz="1600" b="1"/>
            </a:lvl1pPr>
          </a:lstStyle>
          <a:p>
            <a:r>
              <a:rPr kumimoji="1" lang="en-US" altLang="zh-CN" sz="1600" b="1" dirty="0"/>
              <a:t>LOGO&amp;PIC</a:t>
            </a:r>
            <a:r>
              <a:rPr kumimoji="1" lang="zh-CN" altLang="en-US" sz="1600" b="1" dirty="0"/>
              <a:t> </a:t>
            </a:r>
            <a:r>
              <a:rPr kumimoji="1" lang="en-US" altLang="zh-CN" sz="1600" b="1" dirty="0"/>
              <a:t>HERE</a:t>
            </a:r>
            <a:endParaRPr kumimoji="1" lang="zh-CN" altLang="en-US" dirty="0"/>
          </a:p>
        </p:txBody>
      </p:sp>
    </p:spTree>
    <p:extLst>
      <p:ext uri="{BB962C8B-B14F-4D97-AF65-F5344CB8AC3E}">
        <p14:creationId xmlns:p14="http://schemas.microsoft.com/office/powerpoint/2010/main" val="1632621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矩形 5"/>
          <p:cNvSpPr/>
          <p:nvPr userDrawn="1"/>
        </p:nvSpPr>
        <p:spPr>
          <a:xfrm>
            <a:off x="1443790" y="1304047"/>
            <a:ext cx="9432758" cy="4942749"/>
          </a:xfrm>
          <a:prstGeom prst="rect">
            <a:avLst/>
          </a:prstGeom>
          <a:blipFill>
            <a:blip r:embed="rId2"/>
            <a:srcRect/>
            <a:stretch>
              <a:fillRect b="-726"/>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440603" y="759873"/>
            <a:ext cx="1569660" cy="369332"/>
          </a:xfrm>
          <a:prstGeom prst="rect">
            <a:avLst/>
          </a:prstGeom>
        </p:spPr>
        <p:txBody>
          <a:bodyPr wrap="none">
            <a:spAutoFit/>
          </a:bodyPr>
          <a:lstStyle/>
          <a:p>
            <a:pPr defTabSz="609570"/>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6" y="182449"/>
            <a:ext cx="777777" cy="246221"/>
          </a:xfrm>
          <a:prstGeom prst="rect">
            <a:avLst/>
          </a:prstGeom>
        </p:spPr>
        <p:txBody>
          <a:bodyPr wrap="none">
            <a:spAutoFit/>
          </a:bodyPr>
          <a:lstStyle/>
          <a:p>
            <a:pPr defTabSz="609570"/>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491705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6" y="759873"/>
            <a:ext cx="646331" cy="369332"/>
          </a:xfrm>
          <a:prstGeom prst="rect">
            <a:avLst/>
          </a:prstGeom>
        </p:spPr>
        <p:txBody>
          <a:bodyPr wrap="none">
            <a:spAutoFit/>
          </a:bodyPr>
          <a:lstStyle/>
          <a:p>
            <a:pPr defTabSz="609570"/>
            <a:r>
              <a:rPr lang="zh-CN" altLang="en-US" sz="1800" dirty="0">
                <a:solidFill>
                  <a:srgbClr val="FFFFFF"/>
                </a:solidFill>
                <a:latin typeface="Segoe UI Light"/>
                <a:ea typeface="微软雅黑"/>
                <a:cs typeface="Segoe UI Light"/>
              </a:rPr>
              <a:t>标注</a:t>
            </a:r>
          </a:p>
        </p:txBody>
      </p:sp>
      <p:sp>
        <p:nvSpPr>
          <p:cNvPr id="11" name="矩形 10"/>
          <p:cNvSpPr/>
          <p:nvPr userDrawn="1"/>
        </p:nvSpPr>
        <p:spPr>
          <a:xfrm>
            <a:off x="2572592" y="759875"/>
            <a:ext cx="1402001" cy="3453253"/>
          </a:xfrm>
          <a:prstGeom prst="rect">
            <a:avLst/>
          </a:prstGeom>
        </p:spPr>
        <p:txBody>
          <a:bodyPr wrap="square">
            <a:spAutoFit/>
          </a:bodyPr>
          <a:lstStyle/>
          <a:p>
            <a:pPr defTabSz="609570">
              <a:lnSpc>
                <a:spcPct val="130000"/>
              </a:lnSpc>
            </a:pPr>
            <a:r>
              <a:rPr lang="zh-CN" altLang="en-US" sz="1400" dirty="0">
                <a:solidFill>
                  <a:srgbClr val="FFFFFF"/>
                </a:solidFill>
                <a:latin typeface="Segoe UI Light"/>
                <a:ea typeface="微软雅黑"/>
                <a:cs typeface="Segoe UI Light"/>
              </a:rPr>
              <a:t>字体使用 </a:t>
            </a:r>
            <a:endParaRPr lang="en-US" altLang="zh-CN" sz="1400" dirty="0">
              <a:solidFill>
                <a:srgbClr val="FFFFFF"/>
              </a:solidFill>
              <a:latin typeface="Segoe UI Light"/>
              <a:ea typeface="微软雅黑"/>
              <a:cs typeface="Segoe UI Light"/>
            </a:endParaRP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r>
              <a:rPr lang="zh-CN" altLang="en-US" sz="1400" dirty="0">
                <a:solidFill>
                  <a:srgbClr val="FFFFFF"/>
                </a:solidFill>
                <a:latin typeface="Segoe UI Light"/>
                <a:ea typeface="微软雅黑"/>
                <a:cs typeface="Segoe UI Light"/>
              </a:rPr>
              <a:t>行距</a:t>
            </a:r>
            <a:endParaRPr lang="en-US" altLang="zh-CN" sz="1400" dirty="0">
              <a:solidFill>
                <a:srgbClr val="FFFFFF"/>
              </a:solidFill>
              <a:latin typeface="Segoe UI Light"/>
              <a:ea typeface="微软雅黑"/>
              <a:cs typeface="Segoe UI Light"/>
            </a:endParaRP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r>
              <a:rPr lang="zh-CN" altLang="en-US" sz="1400" dirty="0">
                <a:solidFill>
                  <a:srgbClr val="FFFFFF"/>
                </a:solidFill>
                <a:latin typeface="Segoe UI Light"/>
                <a:ea typeface="微软雅黑"/>
                <a:cs typeface="Segoe UI Light"/>
              </a:rPr>
              <a:t>背景图片出处</a:t>
            </a:r>
          </a:p>
          <a:p>
            <a:pPr defTabSz="609570">
              <a:lnSpc>
                <a:spcPct val="130000"/>
              </a:lnSpc>
            </a:pPr>
            <a:endParaRPr lang="zh-CN" altLang="en-US" sz="1400" dirty="0">
              <a:solidFill>
                <a:srgbClr val="FFFFFF"/>
              </a:solidFill>
              <a:latin typeface="Segoe UI Light"/>
              <a:ea typeface="微软雅黑"/>
              <a:cs typeface="Segoe UI Light"/>
            </a:endParaRPr>
          </a:p>
          <a:p>
            <a:pPr defTabSz="609570">
              <a:lnSpc>
                <a:spcPct val="130000"/>
              </a:lnSpc>
            </a:pPr>
            <a:endParaRPr lang="zh-CN" altLang="en-US" sz="1400" dirty="0">
              <a:solidFill>
                <a:srgbClr val="FFFFFF"/>
              </a:solidFill>
              <a:latin typeface="Segoe UI Light"/>
              <a:ea typeface="微软雅黑"/>
              <a:cs typeface="Segoe UI Light"/>
            </a:endParaRPr>
          </a:p>
          <a:p>
            <a:pPr defTabSz="609570">
              <a:lnSpc>
                <a:spcPct val="130000"/>
              </a:lnSpc>
            </a:pPr>
            <a:r>
              <a:rPr lang="zh-CN" altLang="en-US" sz="1400" dirty="0">
                <a:solidFill>
                  <a:srgbClr val="FFFFFF"/>
                </a:solidFill>
                <a:latin typeface="Segoe UI Light"/>
                <a:ea typeface="微软雅黑"/>
                <a:cs typeface="Segoe UI Light"/>
              </a:rPr>
              <a:t>声明</a:t>
            </a:r>
            <a:endParaRPr lang="en-US" altLang="zh-CN" sz="1400" dirty="0">
              <a:solidFill>
                <a:srgbClr val="FFFFFF"/>
              </a:solidFill>
              <a:latin typeface="Segoe UI Light"/>
              <a:ea typeface="微软雅黑"/>
              <a:cs typeface="Segoe UI Light"/>
            </a:endParaRPr>
          </a:p>
        </p:txBody>
      </p:sp>
      <p:sp>
        <p:nvSpPr>
          <p:cNvPr id="12" name="矩形 11"/>
          <p:cNvSpPr/>
          <p:nvPr userDrawn="1"/>
        </p:nvSpPr>
        <p:spPr>
          <a:xfrm>
            <a:off x="4153013" y="759876"/>
            <a:ext cx="7074345" cy="4239879"/>
          </a:xfrm>
          <a:prstGeom prst="rect">
            <a:avLst/>
          </a:prstGeom>
        </p:spPr>
        <p:txBody>
          <a:bodyPr wrap="square">
            <a:spAutoFit/>
          </a:bodyPr>
          <a:lstStyle/>
          <a:p>
            <a:pPr>
              <a:lnSpc>
                <a:spcPct val="130000"/>
              </a:lnSpc>
            </a:pPr>
            <a:r>
              <a:rPr lang="zh-CN" altLang="en-US" sz="1400" dirty="0">
                <a:solidFill>
                  <a:srgbClr val="FFFFFF"/>
                </a:solidFill>
                <a:latin typeface="Segoe UI Light"/>
                <a:ea typeface="微软雅黑"/>
                <a:cs typeface="Segoe UI Light"/>
              </a:rPr>
              <a:t>英文 </a:t>
            </a:r>
            <a:r>
              <a:rPr lang="en-US" altLang="zh-CN" sz="1400" dirty="0">
                <a:solidFill>
                  <a:srgbClr val="FFFFFF"/>
                </a:solidFill>
                <a:latin typeface="Segoe UI Light"/>
                <a:cs typeface="Segoe UI Light"/>
              </a:rPr>
              <a:t>Century Gothic</a:t>
            </a: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r>
              <a:rPr lang="zh-CN" altLang="en-US" sz="1400" dirty="0">
                <a:solidFill>
                  <a:srgbClr val="FFFFFF"/>
                </a:solidFill>
                <a:latin typeface="Segoe UI Light"/>
                <a:ea typeface="微软雅黑"/>
                <a:cs typeface="Segoe UI Light"/>
              </a:rPr>
              <a:t>中文 微软雅黑</a:t>
            </a:r>
            <a:endParaRPr lang="en-US" altLang="zh-CN" sz="1400" dirty="0">
              <a:solidFill>
                <a:srgbClr val="FFFFFF"/>
              </a:solidFill>
              <a:latin typeface="Segoe UI Light"/>
              <a:ea typeface="微软雅黑"/>
              <a:cs typeface="Segoe UI Light"/>
            </a:endParaRP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r>
              <a:rPr lang="zh-CN" altLang="en-US" sz="1400" dirty="0">
                <a:solidFill>
                  <a:srgbClr val="FFFFFF"/>
                </a:solidFill>
                <a:latin typeface="Segoe UI Light"/>
                <a:ea typeface="微软雅黑"/>
                <a:cs typeface="Segoe UI Light"/>
              </a:rPr>
              <a:t>正文 </a:t>
            </a:r>
            <a:r>
              <a:rPr lang="en-US" altLang="zh-CN" sz="1400" dirty="0">
                <a:solidFill>
                  <a:srgbClr val="FFFFFF"/>
                </a:solidFill>
                <a:latin typeface="Segoe UI Light"/>
                <a:ea typeface="微软雅黑"/>
                <a:cs typeface="Segoe UI Light"/>
              </a:rPr>
              <a:t>1.3</a:t>
            </a: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r>
              <a:rPr lang="en-US" altLang="zh-CN" sz="1400" dirty="0" err="1">
                <a:solidFill>
                  <a:srgbClr val="FFFFFF"/>
                </a:solidFill>
                <a:latin typeface="Segoe UI Light"/>
                <a:ea typeface="微软雅黑"/>
                <a:cs typeface="Segoe UI Light"/>
              </a:rPr>
              <a:t>cn.bing.com</a:t>
            </a:r>
            <a:endParaRPr lang="zh-CN" altLang="en-US" sz="1400" dirty="0">
              <a:solidFill>
                <a:srgbClr val="FFFFFF"/>
              </a:solidFill>
              <a:latin typeface="Segoe UI Light"/>
              <a:ea typeface="微软雅黑"/>
              <a:cs typeface="Segoe UI Light"/>
            </a:endParaRPr>
          </a:p>
          <a:p>
            <a:pPr defTabSz="609570">
              <a:lnSpc>
                <a:spcPct val="130000"/>
              </a:lnSpc>
            </a:pPr>
            <a:endParaRPr lang="zh-CN" altLang="en-US" sz="1400" dirty="0">
              <a:solidFill>
                <a:srgbClr val="FFFFFF"/>
              </a:solidFill>
              <a:latin typeface="Segoe UI Light"/>
              <a:ea typeface="微软雅黑"/>
              <a:cs typeface="Segoe UI Light"/>
            </a:endParaRPr>
          </a:p>
          <a:p>
            <a:pPr defTabSz="609570">
              <a:lnSpc>
                <a:spcPct val="130000"/>
              </a:lnSpc>
            </a:pPr>
            <a:endParaRPr lang="zh-CN" altLang="en-US" sz="1400" dirty="0">
              <a:solidFill>
                <a:srgbClr val="FFFFFF"/>
              </a:solidFill>
              <a:latin typeface="Segoe UI Light"/>
              <a:ea typeface="微软雅黑"/>
              <a:cs typeface="Segoe UI Light"/>
            </a:endParaRPr>
          </a:p>
          <a:p>
            <a:pPr marL="0" marR="0" lvl="0" indent="0" algn="l" defTabSz="609570"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6" y="182449"/>
            <a:ext cx="777777" cy="246221"/>
          </a:xfrm>
          <a:prstGeom prst="rect">
            <a:avLst/>
          </a:prstGeom>
        </p:spPr>
        <p:txBody>
          <a:bodyPr wrap="none">
            <a:spAutoFit/>
          </a:bodyPr>
          <a:lstStyle/>
          <a:p>
            <a:pPr defTabSz="609570"/>
            <a:r>
              <a:rPr kumimoji="1" lang="en-US" altLang="zh-CN" sz="1000" dirty="0">
                <a:solidFill>
                  <a:prstClr val="white"/>
                </a:solidFill>
                <a:latin typeface="Segoe UI Light"/>
                <a:ea typeface="微软雅黑" charset="0"/>
                <a:cs typeface="Segoe UI Light"/>
              </a:rPr>
              <a:t>OfficePLUS</a:t>
            </a:r>
            <a:endParaRPr lang="zh-CN" altLang="en-US" sz="1000" dirty="0">
              <a:solidFill>
                <a:prstClr val="white"/>
              </a:solidFill>
              <a:latin typeface="Segoe UI Light"/>
              <a:ea typeface="微软雅黑" charset="0"/>
              <a:cs typeface="Segoe UI Light"/>
            </a:endParaRPr>
          </a:p>
        </p:txBody>
      </p:sp>
    </p:spTree>
    <p:extLst>
      <p:ext uri="{BB962C8B-B14F-4D97-AF65-F5344CB8AC3E}">
        <p14:creationId xmlns:p14="http://schemas.microsoft.com/office/powerpoint/2010/main" val="1433925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7" name="文本框 6"/>
          <p:cNvSpPr txBox="1"/>
          <p:nvPr userDrawn="1"/>
        </p:nvSpPr>
        <p:spPr>
          <a:xfrm>
            <a:off x="4447958" y="4458725"/>
            <a:ext cx="3296095" cy="297454"/>
          </a:xfrm>
          <a:prstGeom prst="rect">
            <a:avLst/>
          </a:prstGeom>
          <a:noFill/>
        </p:spPr>
        <p:txBody>
          <a:bodyPr wrap="none" rtlCol="0">
            <a:spAutoFit/>
          </a:bodyPr>
          <a:lstStyle/>
          <a:p>
            <a:pPr algn="ctr" defTabSz="609570"/>
            <a:r>
              <a:rPr kumimoji="1" lang="zh-CN" altLang="en-US" sz="1333" dirty="0">
                <a:solidFill>
                  <a:srgbClr val="000000"/>
                </a:solidFill>
                <a:latin typeface="Century Gothic"/>
                <a:ea typeface="微软雅黑" charset="0"/>
              </a:rPr>
              <a:t>点击</a:t>
            </a:r>
            <a:r>
              <a:rPr kumimoji="1" lang="en-US" altLang="zh-CN" sz="1333" dirty="0">
                <a:solidFill>
                  <a:srgbClr val="000000"/>
                </a:solidFill>
                <a:latin typeface="Segoe UI Light" charset="0"/>
                <a:ea typeface="Segoe UI Light" charset="0"/>
                <a:cs typeface="Segoe UI Light" charset="0"/>
              </a:rPr>
              <a:t>Logo</a:t>
            </a:r>
            <a:r>
              <a:rPr kumimoji="1" lang="zh-CN" altLang="en-US" sz="1333" dirty="0">
                <a:solidFill>
                  <a:srgbClr val="000000"/>
                </a:solidFill>
                <a:latin typeface="Century Gothic"/>
                <a:ea typeface="微软雅黑" charset="0"/>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18439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29276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7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B99F00F-FC95-482C-B1F7-6A41D0225CCD}"/>
              </a:ext>
            </a:extLst>
          </p:cNvPr>
          <p:cNvSpPr/>
          <p:nvPr userDrawn="1"/>
        </p:nvSpPr>
        <p:spPr>
          <a:xfrm>
            <a:off x="0" y="0"/>
            <a:ext cx="12192000" cy="49088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cxnSp>
        <p:nvCxnSpPr>
          <p:cNvPr id="13" name="直接连接符 12">
            <a:extLst>
              <a:ext uri="{FF2B5EF4-FFF2-40B4-BE49-F238E27FC236}">
                <a16:creationId xmlns:a16="http://schemas.microsoft.com/office/drawing/2014/main" id="{6CDDA43F-E533-43F2-B999-F8C1DDCD1369}"/>
              </a:ext>
            </a:extLst>
          </p:cNvPr>
          <p:cNvCxnSpPr/>
          <p:nvPr userDrawn="1"/>
        </p:nvCxnSpPr>
        <p:spPr>
          <a:xfrm flipH="1">
            <a:off x="3080651" y="106663"/>
            <a:ext cx="57188" cy="3073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065B85C3-A5D5-4B42-B524-487F69BCA317}"/>
              </a:ext>
            </a:extLst>
          </p:cNvPr>
          <p:cNvCxnSpPr/>
          <p:nvPr userDrawn="1"/>
        </p:nvCxnSpPr>
        <p:spPr>
          <a:xfrm flipH="1">
            <a:off x="5055034" y="106663"/>
            <a:ext cx="57188" cy="3073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513F6391-54F8-4148-9868-6B6FEEA122D2}"/>
              </a:ext>
            </a:extLst>
          </p:cNvPr>
          <p:cNvCxnSpPr/>
          <p:nvPr userDrawn="1"/>
        </p:nvCxnSpPr>
        <p:spPr>
          <a:xfrm flipH="1">
            <a:off x="7063275" y="106663"/>
            <a:ext cx="57188" cy="3073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10791773-BC87-4AC3-B67D-178B9BE30CA9}"/>
              </a:ext>
            </a:extLst>
          </p:cNvPr>
          <p:cNvCxnSpPr/>
          <p:nvPr userDrawn="1"/>
        </p:nvCxnSpPr>
        <p:spPr>
          <a:xfrm flipH="1">
            <a:off x="9080847" y="106663"/>
            <a:ext cx="57188" cy="3073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文本占位符 17">
            <a:extLst>
              <a:ext uri="{FF2B5EF4-FFF2-40B4-BE49-F238E27FC236}">
                <a16:creationId xmlns:a16="http://schemas.microsoft.com/office/drawing/2014/main" id="{C393B442-A911-45B8-B9B2-D8466FBCC887}"/>
              </a:ext>
            </a:extLst>
          </p:cNvPr>
          <p:cNvSpPr>
            <a:spLocks noGrp="1"/>
          </p:cNvSpPr>
          <p:nvPr>
            <p:ph type="body" sz="quarter" idx="10" hasCustomPrompt="1"/>
          </p:nvPr>
        </p:nvSpPr>
        <p:spPr>
          <a:xfrm>
            <a:off x="1286827" y="72410"/>
            <a:ext cx="1566454" cy="369332"/>
          </a:xfrm>
          <a:prstGeom prst="rect">
            <a:avLst/>
          </a:prstGeom>
          <a:noFill/>
        </p:spPr>
        <p:txBody>
          <a:bodyPr wrap="square" rtlCol="0">
            <a:spAutoFit/>
          </a:bodyPr>
          <a:lstStyle>
            <a:lvl1pPr marL="0" indent="0" algn="l">
              <a:buNone/>
              <a:defRPr lang="zh-CN" altLang="en-US" sz="2000" dirty="0">
                <a:solidFill>
                  <a:schemeClr val="bg1"/>
                </a:solidFill>
              </a:defRPr>
            </a:lvl1pPr>
          </a:lstStyle>
          <a:p>
            <a:pPr marL="0" lvl="0"/>
            <a:r>
              <a:rPr lang="en-US" altLang="zh-CN" dirty="0"/>
              <a:t>01 </a:t>
            </a:r>
            <a:r>
              <a:rPr lang="zh-CN" altLang="en-US" dirty="0"/>
              <a:t>基本内容</a:t>
            </a:r>
          </a:p>
        </p:txBody>
      </p:sp>
      <p:sp>
        <p:nvSpPr>
          <p:cNvPr id="18" name="文本占位符 19">
            <a:extLst>
              <a:ext uri="{FF2B5EF4-FFF2-40B4-BE49-F238E27FC236}">
                <a16:creationId xmlns:a16="http://schemas.microsoft.com/office/drawing/2014/main" id="{F1F399F8-7F8F-4FD5-91A1-EEDBC18D08B7}"/>
              </a:ext>
            </a:extLst>
          </p:cNvPr>
          <p:cNvSpPr>
            <a:spLocks noGrp="1"/>
          </p:cNvSpPr>
          <p:nvPr>
            <p:ph type="body" sz="quarter" idx="11" hasCustomPrompt="1"/>
          </p:nvPr>
        </p:nvSpPr>
        <p:spPr>
          <a:xfrm>
            <a:off x="3419496" y="72410"/>
            <a:ext cx="1566454" cy="369332"/>
          </a:xfrm>
          <a:prstGeom prst="rect">
            <a:avLst/>
          </a:prstGeom>
          <a:noFill/>
        </p:spPr>
        <p:txBody>
          <a:bodyPr wrap="none" rtlCol="0">
            <a:spAutoFit/>
          </a:bodyPr>
          <a:lstStyle>
            <a:lvl1pPr marL="0" indent="0" algn="l">
              <a:buNone/>
              <a:defRPr lang="zh-CN" altLang="en-US" sz="2000" smtClean="0">
                <a:solidFill>
                  <a:schemeClr val="bg1">
                    <a:alpha val="30000"/>
                  </a:schemeClr>
                </a:solidFill>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r>
              <a:rPr lang="en-US" altLang="zh-CN" dirty="0"/>
              <a:t>02</a:t>
            </a:r>
            <a:r>
              <a:rPr lang="zh-CN" altLang="en-US" dirty="0"/>
              <a:t> 课题意义</a:t>
            </a:r>
          </a:p>
        </p:txBody>
      </p:sp>
      <p:sp>
        <p:nvSpPr>
          <p:cNvPr id="19" name="文本占位符 19">
            <a:extLst>
              <a:ext uri="{FF2B5EF4-FFF2-40B4-BE49-F238E27FC236}">
                <a16:creationId xmlns:a16="http://schemas.microsoft.com/office/drawing/2014/main" id="{3126214D-8463-4DD9-BD5D-34555F2B68CF}"/>
              </a:ext>
            </a:extLst>
          </p:cNvPr>
          <p:cNvSpPr>
            <a:spLocks noGrp="1"/>
          </p:cNvSpPr>
          <p:nvPr>
            <p:ph type="body" sz="quarter" idx="12" hasCustomPrompt="1"/>
          </p:nvPr>
        </p:nvSpPr>
        <p:spPr>
          <a:xfrm>
            <a:off x="5414307" y="72410"/>
            <a:ext cx="1566454" cy="369332"/>
          </a:xfrm>
          <a:prstGeom prst="rect">
            <a:avLst/>
          </a:prstGeom>
          <a:noFill/>
        </p:spPr>
        <p:txBody>
          <a:bodyPr wrap="none" rtlCol="0">
            <a:spAutoFit/>
          </a:bodyPr>
          <a:lstStyle>
            <a:lvl1pPr marL="0" indent="0" algn="l">
              <a:buNone/>
              <a:defRPr lang="zh-CN" altLang="en-US" sz="2000" smtClean="0">
                <a:solidFill>
                  <a:schemeClr val="bg1">
                    <a:alpha val="30000"/>
                  </a:schemeClr>
                </a:solidFill>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r>
              <a:rPr lang="en-US" altLang="zh-CN" dirty="0"/>
              <a:t>02</a:t>
            </a:r>
            <a:r>
              <a:rPr lang="zh-CN" altLang="en-US" dirty="0"/>
              <a:t> 课题意义</a:t>
            </a:r>
          </a:p>
        </p:txBody>
      </p:sp>
      <p:sp>
        <p:nvSpPr>
          <p:cNvPr id="20" name="文本占位符 19">
            <a:extLst>
              <a:ext uri="{FF2B5EF4-FFF2-40B4-BE49-F238E27FC236}">
                <a16:creationId xmlns:a16="http://schemas.microsoft.com/office/drawing/2014/main" id="{0AE461FF-210A-42D6-BE7C-3A900A4F82F4}"/>
              </a:ext>
            </a:extLst>
          </p:cNvPr>
          <p:cNvSpPr>
            <a:spLocks noGrp="1"/>
          </p:cNvSpPr>
          <p:nvPr>
            <p:ph type="body" sz="quarter" idx="13" hasCustomPrompt="1"/>
          </p:nvPr>
        </p:nvSpPr>
        <p:spPr>
          <a:xfrm>
            <a:off x="7409118" y="72410"/>
            <a:ext cx="1566454" cy="369332"/>
          </a:xfrm>
          <a:prstGeom prst="rect">
            <a:avLst/>
          </a:prstGeom>
          <a:noFill/>
        </p:spPr>
        <p:txBody>
          <a:bodyPr wrap="none" rtlCol="0">
            <a:spAutoFit/>
          </a:bodyPr>
          <a:lstStyle>
            <a:lvl1pPr marL="0" indent="0" algn="l">
              <a:buNone/>
              <a:defRPr lang="zh-CN" altLang="en-US" sz="2000" smtClean="0">
                <a:solidFill>
                  <a:schemeClr val="bg1">
                    <a:alpha val="30000"/>
                  </a:schemeClr>
                </a:solidFill>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r>
              <a:rPr lang="en-US" altLang="zh-CN" dirty="0"/>
              <a:t>02</a:t>
            </a:r>
            <a:r>
              <a:rPr lang="zh-CN" altLang="en-US" dirty="0"/>
              <a:t> 课题意义</a:t>
            </a:r>
          </a:p>
        </p:txBody>
      </p:sp>
      <p:sp>
        <p:nvSpPr>
          <p:cNvPr id="21" name="文本占位符 19">
            <a:extLst>
              <a:ext uri="{FF2B5EF4-FFF2-40B4-BE49-F238E27FC236}">
                <a16:creationId xmlns:a16="http://schemas.microsoft.com/office/drawing/2014/main" id="{E4F82383-80F7-4C97-846B-7BF5AB2DE765}"/>
              </a:ext>
            </a:extLst>
          </p:cNvPr>
          <p:cNvSpPr>
            <a:spLocks noGrp="1"/>
          </p:cNvSpPr>
          <p:nvPr>
            <p:ph type="body" sz="quarter" idx="14" hasCustomPrompt="1"/>
          </p:nvPr>
        </p:nvSpPr>
        <p:spPr>
          <a:xfrm>
            <a:off x="9403929" y="72410"/>
            <a:ext cx="1566454" cy="369332"/>
          </a:xfrm>
          <a:prstGeom prst="rect">
            <a:avLst/>
          </a:prstGeom>
          <a:noFill/>
        </p:spPr>
        <p:txBody>
          <a:bodyPr wrap="none" rtlCol="0">
            <a:spAutoFit/>
          </a:bodyPr>
          <a:lstStyle>
            <a:lvl1pPr marL="0" indent="0" algn="l">
              <a:buNone/>
              <a:defRPr lang="zh-CN" altLang="en-US" sz="2000" smtClean="0">
                <a:solidFill>
                  <a:schemeClr val="bg1">
                    <a:alpha val="30000"/>
                  </a:schemeClr>
                </a:solidFill>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r>
              <a:rPr lang="en-US" altLang="zh-CN" dirty="0"/>
              <a:t>02</a:t>
            </a:r>
            <a:r>
              <a:rPr lang="zh-CN" altLang="en-US" dirty="0"/>
              <a:t> 课题意义</a:t>
            </a:r>
          </a:p>
        </p:txBody>
      </p:sp>
      <p:cxnSp>
        <p:nvCxnSpPr>
          <p:cNvPr id="22" name="直接连接符 21">
            <a:extLst>
              <a:ext uri="{FF2B5EF4-FFF2-40B4-BE49-F238E27FC236}">
                <a16:creationId xmlns:a16="http://schemas.microsoft.com/office/drawing/2014/main" id="{888D0498-F262-46DA-B389-3C5CAEB14CDB}"/>
              </a:ext>
            </a:extLst>
          </p:cNvPr>
          <p:cNvCxnSpPr>
            <a:cxnSpLocks/>
          </p:cNvCxnSpPr>
          <p:nvPr userDrawn="1"/>
        </p:nvCxnSpPr>
        <p:spPr>
          <a:xfrm>
            <a:off x="1181133" y="1429518"/>
            <a:ext cx="4060081" cy="0"/>
          </a:xfrm>
          <a:prstGeom prst="line">
            <a:avLst/>
          </a:prstGeom>
          <a:ln w="57150" cap="rnd" cmpd="sng">
            <a:gradFill>
              <a:gsLst>
                <a:gs pos="19000">
                  <a:schemeClr val="bg2"/>
                </a:gs>
                <a:gs pos="56000">
                  <a:schemeClr val="accent1">
                    <a:lumMod val="45000"/>
                    <a:lumOff val="55000"/>
                  </a:schemeClr>
                </a:gs>
                <a:gs pos="95000">
                  <a:srgbClr val="00B0F0"/>
                </a:gs>
              </a:gsLst>
              <a:lin ang="10800000" scaled="0"/>
            </a:gradFill>
            <a:beve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FE6F2691-0877-46BD-B498-D227F30FF83D}"/>
              </a:ext>
            </a:extLst>
          </p:cNvPr>
          <p:cNvPicPr>
            <a:picLocks noChangeAspect="1"/>
          </p:cNvPicPr>
          <p:nvPr userDrawn="1"/>
        </p:nvPicPr>
        <p:blipFill>
          <a:blip r:embed="rId3"/>
          <a:stretch>
            <a:fillRect/>
          </a:stretch>
        </p:blipFill>
        <p:spPr>
          <a:xfrm>
            <a:off x="556063" y="667655"/>
            <a:ext cx="861697" cy="861697"/>
          </a:xfrm>
          <a:prstGeom prst="rect">
            <a:avLst/>
          </a:prstGeom>
        </p:spPr>
      </p:pic>
    </p:spTree>
    <p:extLst>
      <p:ext uri="{BB962C8B-B14F-4D97-AF65-F5344CB8AC3E}">
        <p14:creationId xmlns:p14="http://schemas.microsoft.com/office/powerpoint/2010/main" val="153824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41500"/>
      </p:ext>
    </p:extLst>
  </p:cSld>
  <p:clrMap bg1="lt1" tx1="dk1" bg2="lt2" tx2="dk2" accent1="accent1" accent2="accent2" accent3="accent3" accent4="accent4" accent5="accent5" accent6="accent6" hlink="hlink" folHlink="folHlink"/>
  <p:sldLayoutIdLst>
    <p:sldLayoutId id="2147483678" r:id="rId1"/>
    <p:sldLayoutId id="2147483680" r:id="rId2"/>
    <p:sldLayoutId id="2147483679" r:id="rId3"/>
    <p:sldLayoutId id="2147483662" r:id="rId4"/>
    <p:sldLayoutId id="2147483664" r:id="rId5"/>
    <p:sldLayoutId id="2147483663" r:id="rId6"/>
    <p:sldLayoutId id="2147483665" r:id="rId7"/>
    <p:sldLayoutId id="2147483681" r:id="rId8"/>
    <p:sldLayoutId id="2147483682" r:id="rId9"/>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58.tmp"/><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46.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slideLayout" Target="../slideLayouts/slideLayout8.xml"/><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tags" Target="../tags/tag34.xml"/><Relationship Id="rId2" Type="http://schemas.openxmlformats.org/officeDocument/2006/relationships/tags" Target="../tags/tag19.xml"/><Relationship Id="rId16" Type="http://schemas.openxmlformats.org/officeDocument/2006/relationships/tags" Target="../tags/tag33.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5" Type="http://schemas.openxmlformats.org/officeDocument/2006/relationships/tags" Target="../tags/tag22.xml"/><Relationship Id="rId15" Type="http://schemas.openxmlformats.org/officeDocument/2006/relationships/tags" Target="../tags/tag32.xml"/><Relationship Id="rId10" Type="http://schemas.openxmlformats.org/officeDocument/2006/relationships/tags" Target="../tags/tag27.xml"/><Relationship Id="rId19" Type="http://schemas.openxmlformats.org/officeDocument/2006/relationships/image" Target="../media/image58.tmp"/><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07775" y="3903131"/>
            <a:ext cx="2954655" cy="923330"/>
          </a:xfrm>
          <a:prstGeom prst="rect">
            <a:avLst/>
          </a:prstGeom>
          <a:noFill/>
        </p:spPr>
        <p:txBody>
          <a:bodyPr wrap="none" rtlCol="0">
            <a:spAutoFit/>
          </a:bodyPr>
          <a:lstStyle/>
          <a:p>
            <a:pPr algn="ctr"/>
            <a:r>
              <a:rPr lang="zh-CN" altLang="en-US" sz="5400" b="1" dirty="0">
                <a:solidFill>
                  <a:schemeClr val="accent1">
                    <a:lumMod val="50000"/>
                  </a:schemeClr>
                </a:solidFill>
                <a:latin typeface="微软雅黑" panose="020B0503020204020204" pitchFamily="34" charset="-122"/>
                <a:ea typeface="微软雅黑" panose="020B0503020204020204" pitchFamily="34" charset="-122"/>
              </a:rPr>
              <a:t>操作系统</a:t>
            </a:r>
            <a:endParaRPr lang="en-US" altLang="zh-CN" sz="54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2" y="3"/>
            <a:ext cx="12191999" cy="262467"/>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矩形 5"/>
          <p:cNvSpPr/>
          <p:nvPr/>
        </p:nvSpPr>
        <p:spPr>
          <a:xfrm>
            <a:off x="0" y="262470"/>
            <a:ext cx="12192000" cy="3522133"/>
          </a:xfrm>
          <a:prstGeom prst="rect">
            <a:avLst/>
          </a:prstGeom>
          <a:blipFill>
            <a:blip r:embed="rId3"/>
            <a:srcRect/>
            <a:stretch>
              <a:fillRect t="1" b="-82701"/>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832286" y="5868319"/>
            <a:ext cx="4516531" cy="338554"/>
          </a:xfrm>
          <a:prstGeom prst="rect">
            <a:avLst/>
          </a:prstGeom>
          <a:noFill/>
        </p:spPr>
        <p:txBody>
          <a:bodyPr wrap="square" rtlCol="0">
            <a:spAutoFit/>
          </a:bodyPr>
          <a:lstStyle/>
          <a:p>
            <a:pPr algn="ct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主讲教师：张志超</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授课班级：</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2019NIIT</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矩形 7"/>
          <p:cNvSpPr/>
          <p:nvPr/>
        </p:nvSpPr>
        <p:spPr>
          <a:xfrm>
            <a:off x="4607775" y="6402345"/>
            <a:ext cx="2965555" cy="338554"/>
          </a:xfrm>
          <a:prstGeom prst="rect">
            <a:avLst/>
          </a:prstGeom>
        </p:spPr>
        <p:txBody>
          <a:bodyPr wrap="square">
            <a:spAutoFit/>
          </a:bodyPr>
          <a:lstStyle/>
          <a:p>
            <a:pPr algn="ctr"/>
            <a:r>
              <a:rPr kumimoji="1"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2021-2022 </a:t>
            </a:r>
            <a:r>
              <a:rPr kumimoji="1"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第</a:t>
            </a:r>
            <a:r>
              <a:rPr kumimoji="1"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1</a:t>
            </a:r>
            <a:r>
              <a:rPr kumimoji="1"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学期</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1" name="直接连接符 10"/>
          <p:cNvCxnSpPr>
            <a:cxnSpLocks/>
          </p:cNvCxnSpPr>
          <p:nvPr/>
        </p:nvCxnSpPr>
        <p:spPr>
          <a:xfrm>
            <a:off x="4650733" y="4878699"/>
            <a:ext cx="2924197" cy="0"/>
          </a:xfrm>
          <a:prstGeom prst="line">
            <a:avLst/>
          </a:prstGeom>
          <a:ln>
            <a:solidFill>
              <a:schemeClr val="tx1">
                <a:lumMod val="85000"/>
                <a:lumOff val="1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12430092-F62A-483A-BD38-5CB8E8336340}"/>
              </a:ext>
            </a:extLst>
          </p:cNvPr>
          <p:cNvSpPr txBox="1"/>
          <p:nvPr/>
        </p:nvSpPr>
        <p:spPr>
          <a:xfrm>
            <a:off x="3938403" y="5050344"/>
            <a:ext cx="4293398" cy="646331"/>
          </a:xfrm>
          <a:prstGeom prst="rect">
            <a:avLst/>
          </a:prstGeom>
          <a:noFill/>
        </p:spPr>
        <p:txBody>
          <a:bodyPr wrap="square" rtlCol="0">
            <a:spAutoFit/>
          </a:bodyPr>
          <a:lstStyle/>
          <a:p>
            <a:pPr algn="ctr"/>
            <a:r>
              <a:rPr lang="zh-CN" altLang="en-US" sz="3600" b="1" dirty="0">
                <a:solidFill>
                  <a:schemeClr val="accent1">
                    <a:lumMod val="50000"/>
                  </a:schemeClr>
                </a:solidFill>
                <a:latin typeface="微软雅黑" panose="020B0503020204020204" pitchFamily="34" charset="-122"/>
                <a:ea typeface="微软雅黑" panose="020B0503020204020204" pitchFamily="34" charset="-122"/>
              </a:rPr>
              <a:t>第四章 存储器管理</a:t>
            </a:r>
            <a:endParaRPr lang="en-US" altLang="zh-CN" sz="3600" b="1" dirty="0">
              <a:solidFill>
                <a:schemeClr val="accent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8169277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8EC6A93A-F602-425E-8459-A2E247DA8131}"/>
              </a:ext>
            </a:extLst>
          </p:cNvPr>
          <p:cNvPicPr>
            <a:picLocks noChangeAspect="1"/>
          </p:cNvPicPr>
          <p:nvPr/>
        </p:nvPicPr>
        <p:blipFill>
          <a:blip r:embed="rId2"/>
          <a:stretch>
            <a:fillRect/>
          </a:stretch>
        </p:blipFill>
        <p:spPr>
          <a:xfrm>
            <a:off x="7657288" y="2471423"/>
            <a:ext cx="2281371" cy="2163515"/>
          </a:xfrm>
          <a:prstGeom prst="rect">
            <a:avLst/>
          </a:prstGeom>
        </p:spPr>
      </p:pic>
      <p:pic>
        <p:nvPicPr>
          <p:cNvPr id="8" name="图片 7">
            <a:extLst>
              <a:ext uri="{FF2B5EF4-FFF2-40B4-BE49-F238E27FC236}">
                <a16:creationId xmlns:a16="http://schemas.microsoft.com/office/drawing/2014/main" id="{2A2E94B5-06C1-41C1-82B0-7648C68F9586}"/>
              </a:ext>
            </a:extLst>
          </p:cNvPr>
          <p:cNvPicPr>
            <a:picLocks noChangeAspect="1"/>
          </p:cNvPicPr>
          <p:nvPr/>
        </p:nvPicPr>
        <p:blipFill>
          <a:blip r:embed="rId3"/>
          <a:stretch>
            <a:fillRect/>
          </a:stretch>
        </p:blipFill>
        <p:spPr>
          <a:xfrm>
            <a:off x="7657288" y="1212564"/>
            <a:ext cx="2324153" cy="5240225"/>
          </a:xfrm>
          <a:prstGeom prst="rect">
            <a:avLst/>
          </a:prstGeom>
        </p:spPr>
      </p:pic>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p:spPr>
        <p:txBody>
          <a:bodyPr/>
          <a:lstStyle/>
          <a:p>
            <a:r>
              <a:rPr lang="en-US" altLang="zh-CN" dirty="0"/>
              <a:t>01 </a:t>
            </a:r>
            <a:r>
              <a:rPr lang="zh-CN" altLang="en-US" dirty="0"/>
              <a:t>内存与地址</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303947" y="72410"/>
            <a:ext cx="1566454" cy="369332"/>
          </a:xfrm>
        </p:spPr>
        <p:txBody>
          <a:bodyPr/>
          <a:lstStyle/>
          <a:p>
            <a:r>
              <a:rPr lang="en-US" altLang="zh-CN" dirty="0"/>
              <a:t>02 </a:t>
            </a:r>
            <a:r>
              <a:rPr lang="zh-CN" altLang="en-US" dirty="0"/>
              <a:t>连续内存</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183209" y="72410"/>
            <a:ext cx="1822935" cy="369332"/>
          </a:xfrm>
        </p:spPr>
        <p:txBody>
          <a:bodyPr/>
          <a:lstStyle/>
          <a:p>
            <a:r>
              <a:rPr lang="en-US" altLang="zh-CN" dirty="0"/>
              <a:t>03 </a:t>
            </a:r>
            <a:r>
              <a:rPr lang="zh-CN" altLang="en-US" dirty="0"/>
              <a:t>非连续内存</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虚拟内存</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页面置换算法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1826141" cy="535531"/>
          </a:xfrm>
        </p:spPr>
        <p:txBody>
          <a:bodyPr/>
          <a:lstStyle/>
          <a:p>
            <a:pPr marL="0" indent="0">
              <a:buNone/>
            </a:pPr>
            <a:r>
              <a:rPr lang="zh-CN" altLang="en-US" dirty="0"/>
              <a:t>地址空间</a:t>
            </a:r>
          </a:p>
        </p:txBody>
      </p:sp>
      <p:sp>
        <p:nvSpPr>
          <p:cNvPr id="46" name="文本框 45">
            <a:extLst>
              <a:ext uri="{FF2B5EF4-FFF2-40B4-BE49-F238E27FC236}">
                <a16:creationId xmlns:a16="http://schemas.microsoft.com/office/drawing/2014/main" id="{EDA35AF1-2861-47A1-BA45-72C495B67C2B}"/>
              </a:ext>
            </a:extLst>
          </p:cNvPr>
          <p:cNvSpPr txBox="1"/>
          <p:nvPr/>
        </p:nvSpPr>
        <p:spPr>
          <a:xfrm>
            <a:off x="1209783" y="1606234"/>
            <a:ext cx="6686446" cy="5011821"/>
          </a:xfrm>
          <a:prstGeom prst="rect">
            <a:avLst/>
          </a:prstGeom>
          <a:noFill/>
        </p:spPr>
        <p:txBody>
          <a:bodyPr wrap="none" rtlCol="0">
            <a:spAutoFit/>
          </a:bodyPr>
          <a:lstStyle/>
          <a:p>
            <a:pPr marL="342900" indent="-342900" algn="l">
              <a:lnSpc>
                <a:spcPct val="150000"/>
              </a:lnSpc>
              <a:buFont typeface="Wingdings" panose="05000000000000000000" pitchFamily="2" charset="2"/>
              <a:buChar char="Ø"/>
            </a:pPr>
            <a:r>
              <a:rPr lang="zh-CN" altLang="en-US" sz="2400" b="1" dirty="0"/>
              <a:t>物理地址空间</a:t>
            </a:r>
            <a:endParaRPr lang="en-US" altLang="zh-CN" sz="2400" b="1" dirty="0"/>
          </a:p>
          <a:p>
            <a:pPr marL="800089" lvl="1" indent="-342900">
              <a:lnSpc>
                <a:spcPct val="150000"/>
              </a:lnSpc>
              <a:buFont typeface="Wingdings" panose="05000000000000000000" pitchFamily="2" charset="2"/>
              <a:buChar char="Ø"/>
            </a:pPr>
            <a:r>
              <a:rPr lang="zh-CN" altLang="en-US" sz="2400" b="1" dirty="0"/>
              <a:t>硬件支持的地址空间</a:t>
            </a:r>
            <a:endParaRPr lang="en-US" altLang="zh-CN" sz="2400" b="1" dirty="0"/>
          </a:p>
          <a:p>
            <a:pPr marL="800089" lvl="1" indent="-342900">
              <a:lnSpc>
                <a:spcPct val="150000"/>
              </a:lnSpc>
              <a:buFont typeface="Wingdings" panose="05000000000000000000" pitchFamily="2" charset="2"/>
              <a:buChar char="Ø"/>
            </a:pPr>
            <a:r>
              <a:rPr lang="zh-CN" altLang="en-US" sz="2400" b="1" dirty="0"/>
              <a:t>起始地址为</a:t>
            </a:r>
            <a:r>
              <a:rPr lang="en-US" altLang="zh-CN" sz="2400" b="1" dirty="0"/>
              <a:t>0</a:t>
            </a:r>
          </a:p>
          <a:p>
            <a:pPr marL="800089" lvl="1" indent="-342900">
              <a:lnSpc>
                <a:spcPct val="150000"/>
              </a:lnSpc>
              <a:buFont typeface="Wingdings" panose="05000000000000000000" pitchFamily="2" charset="2"/>
              <a:buChar char="Ø"/>
            </a:pPr>
            <a:r>
              <a:rPr lang="zh-CN" altLang="en-US" sz="2400" b="1" dirty="0"/>
              <a:t>地址总线的根数决定空间的大小</a:t>
            </a:r>
            <a:endParaRPr lang="en-US" altLang="zh-CN" sz="2400" b="1" dirty="0"/>
          </a:p>
          <a:p>
            <a:pPr marL="342900" indent="-342900">
              <a:lnSpc>
                <a:spcPct val="150000"/>
              </a:lnSpc>
              <a:buFont typeface="Wingdings" panose="05000000000000000000" pitchFamily="2" charset="2"/>
              <a:buChar char="Ø"/>
            </a:pPr>
            <a:r>
              <a:rPr lang="zh-CN" altLang="en-US" sz="2400" b="1" dirty="0"/>
              <a:t>逻辑地址空间</a:t>
            </a:r>
            <a:endParaRPr lang="en-US" altLang="zh-CN" sz="2400" b="1" dirty="0"/>
          </a:p>
          <a:p>
            <a:pPr marL="800089" lvl="1" indent="-342900">
              <a:lnSpc>
                <a:spcPct val="150000"/>
              </a:lnSpc>
              <a:buFont typeface="Wingdings" panose="05000000000000000000" pitchFamily="2" charset="2"/>
              <a:buChar char="Ø"/>
            </a:pPr>
            <a:r>
              <a:rPr lang="zh-CN" altLang="en-US" sz="2400" b="1" dirty="0"/>
              <a:t>在</a:t>
            </a:r>
            <a:r>
              <a:rPr lang="en-US" altLang="zh-CN" sz="2400" b="1" dirty="0"/>
              <a:t>CPU</a:t>
            </a:r>
            <a:r>
              <a:rPr lang="zh-CN" altLang="en-US" sz="2400" b="1" dirty="0"/>
              <a:t>上运行的程序看到的地址</a:t>
            </a:r>
            <a:endParaRPr lang="en-US" altLang="zh-CN" sz="2400" b="1" dirty="0"/>
          </a:p>
          <a:p>
            <a:pPr marL="800089" lvl="1" indent="-342900">
              <a:lnSpc>
                <a:spcPct val="150000"/>
              </a:lnSpc>
              <a:buFont typeface="Wingdings" panose="05000000000000000000" pitchFamily="2" charset="2"/>
              <a:buChar char="Ø"/>
            </a:pPr>
            <a:r>
              <a:rPr lang="zh-CN" altLang="en-US" sz="2400" b="1" dirty="0"/>
              <a:t>起始地址为</a:t>
            </a:r>
            <a:r>
              <a:rPr lang="en-US" altLang="zh-CN" sz="2400" b="1" dirty="0"/>
              <a:t>0</a:t>
            </a:r>
          </a:p>
          <a:p>
            <a:pPr marL="800089" lvl="1" indent="-342900">
              <a:lnSpc>
                <a:spcPct val="150000"/>
              </a:lnSpc>
              <a:buFont typeface="Wingdings" panose="05000000000000000000" pitchFamily="2" charset="2"/>
              <a:buChar char="Ø"/>
            </a:pPr>
            <a:r>
              <a:rPr lang="zh-CN" altLang="en-US" sz="2400" b="1" dirty="0"/>
              <a:t>其大小由用户程序决定</a:t>
            </a:r>
            <a:endParaRPr lang="en-US" altLang="zh-CN" sz="2400" b="1" dirty="0"/>
          </a:p>
          <a:p>
            <a:pPr marL="342900" indent="-342900">
              <a:lnSpc>
                <a:spcPct val="150000"/>
              </a:lnSpc>
              <a:buFont typeface="Wingdings" panose="05000000000000000000" pitchFamily="2" charset="2"/>
              <a:buChar char="Ø"/>
            </a:pPr>
            <a:r>
              <a:rPr lang="zh-CN" altLang="en-US" sz="2400" b="1" dirty="0"/>
              <a:t>逻辑地址对应到相应的物理才能完成相关操作</a:t>
            </a:r>
            <a:endParaRPr lang="en-US" altLang="zh-CN" sz="2400" b="1" dirty="0"/>
          </a:p>
        </p:txBody>
      </p:sp>
    </p:spTree>
    <p:extLst>
      <p:ext uri="{BB962C8B-B14F-4D97-AF65-F5344CB8AC3E}">
        <p14:creationId xmlns:p14="http://schemas.microsoft.com/office/powerpoint/2010/main" val="1243920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3000" fill="hold" nodeType="clickEffect">
                                  <p:stCondLst>
                                    <p:cond delay="500"/>
                                  </p:stCondLst>
                                  <p:childTnLst>
                                    <p:animEffect transition="out" filter="fade">
                                      <p:cBhvr>
                                        <p:cTn id="6" dur="1000" tmFilter="0, 0; .2, .5; .8, .5; 1, 0"/>
                                        <p:tgtEl>
                                          <p:spTgt spid="17"/>
                                        </p:tgtEl>
                                      </p:cBhvr>
                                    </p:animEffect>
                                    <p:animScale>
                                      <p:cBhvr>
                                        <p:cTn id="7" dur="500" autoRev="1" fill="hold"/>
                                        <p:tgtEl>
                                          <p:spTgt spid="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p:spPr>
        <p:txBody>
          <a:bodyPr/>
          <a:lstStyle/>
          <a:p>
            <a:r>
              <a:rPr lang="en-US" altLang="zh-CN" dirty="0"/>
              <a:t>01 </a:t>
            </a:r>
            <a:r>
              <a:rPr lang="zh-CN" altLang="en-US" dirty="0"/>
              <a:t>内存与地址</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303947" y="72410"/>
            <a:ext cx="1566454" cy="369332"/>
          </a:xfrm>
        </p:spPr>
        <p:txBody>
          <a:bodyPr/>
          <a:lstStyle/>
          <a:p>
            <a:r>
              <a:rPr lang="en-US" altLang="zh-CN" dirty="0"/>
              <a:t>02 </a:t>
            </a:r>
            <a:r>
              <a:rPr lang="zh-CN" altLang="en-US" dirty="0"/>
              <a:t>连续内存</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183209" y="72410"/>
            <a:ext cx="1822935" cy="369332"/>
          </a:xfrm>
        </p:spPr>
        <p:txBody>
          <a:bodyPr/>
          <a:lstStyle/>
          <a:p>
            <a:r>
              <a:rPr lang="en-US" altLang="zh-CN" dirty="0"/>
              <a:t>03 </a:t>
            </a:r>
            <a:r>
              <a:rPr lang="zh-CN" altLang="en-US" dirty="0"/>
              <a:t>非连续内存</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虚拟内存</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页面置换算法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2236510" cy="535531"/>
          </a:xfrm>
        </p:spPr>
        <p:txBody>
          <a:bodyPr/>
          <a:lstStyle/>
          <a:p>
            <a:pPr marL="0" indent="0">
              <a:buNone/>
            </a:pPr>
            <a:r>
              <a:rPr lang="zh-CN" altLang="en-US" dirty="0"/>
              <a:t>程序运行前</a:t>
            </a:r>
          </a:p>
        </p:txBody>
      </p:sp>
      <p:sp>
        <p:nvSpPr>
          <p:cNvPr id="46" name="文本框 45">
            <a:extLst>
              <a:ext uri="{FF2B5EF4-FFF2-40B4-BE49-F238E27FC236}">
                <a16:creationId xmlns:a16="http://schemas.microsoft.com/office/drawing/2014/main" id="{EDA35AF1-2861-47A1-BA45-72C495B67C2B}"/>
              </a:ext>
            </a:extLst>
          </p:cNvPr>
          <p:cNvSpPr txBox="1"/>
          <p:nvPr/>
        </p:nvSpPr>
        <p:spPr>
          <a:xfrm>
            <a:off x="1133856" y="2033554"/>
            <a:ext cx="10252874" cy="2790892"/>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进程要运行，首先要将程序和数据装入内存</a:t>
            </a:r>
            <a:endParaRPr lang="en-US" altLang="zh-CN" sz="2400" b="1" dirty="0"/>
          </a:p>
          <a:p>
            <a:pPr marL="800089" lvl="1" indent="-342900">
              <a:lnSpc>
                <a:spcPct val="150000"/>
              </a:lnSpc>
              <a:buFont typeface="Wingdings" panose="05000000000000000000" pitchFamily="2" charset="2"/>
              <a:buChar char="Ø"/>
            </a:pPr>
            <a:r>
              <a:rPr lang="zh-CN" altLang="en-US" sz="2400" b="1" dirty="0"/>
              <a:t>编译：编译程序将用户源代码编译成若干目标模块</a:t>
            </a:r>
            <a:endParaRPr lang="en-US" altLang="zh-CN" sz="2400" b="1" dirty="0"/>
          </a:p>
          <a:p>
            <a:pPr marL="800089" lvl="1" indent="-342900">
              <a:lnSpc>
                <a:spcPct val="150000"/>
              </a:lnSpc>
              <a:buFont typeface="Wingdings" panose="05000000000000000000" pitchFamily="2" charset="2"/>
              <a:buChar char="Ø"/>
            </a:pPr>
            <a:r>
              <a:rPr lang="zh-CN" altLang="en-US" sz="2400" b="1" dirty="0"/>
              <a:t>连接：连接程序将编译后形成的一组目标模块，以及所用的函数库连接在一起，形成一个完整的装入模块</a:t>
            </a:r>
            <a:endParaRPr lang="en-US" altLang="zh-CN" sz="2400" b="1" dirty="0"/>
          </a:p>
          <a:p>
            <a:pPr marL="800089" lvl="1" indent="-342900">
              <a:lnSpc>
                <a:spcPct val="150000"/>
              </a:lnSpc>
              <a:buFont typeface="Wingdings" panose="05000000000000000000" pitchFamily="2" charset="2"/>
              <a:buChar char="Ø"/>
            </a:pPr>
            <a:r>
              <a:rPr lang="zh-CN" altLang="en-US" sz="2400" b="1" dirty="0"/>
              <a:t>装入：装入程序将装入模块装入内存运行</a:t>
            </a:r>
            <a:endParaRPr lang="en-US" altLang="zh-CN" sz="2400" b="1" dirty="0"/>
          </a:p>
        </p:txBody>
      </p:sp>
    </p:spTree>
    <p:extLst>
      <p:ext uri="{BB962C8B-B14F-4D97-AF65-F5344CB8AC3E}">
        <p14:creationId xmlns:p14="http://schemas.microsoft.com/office/powerpoint/2010/main" val="3181625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p:spPr>
        <p:txBody>
          <a:bodyPr/>
          <a:lstStyle/>
          <a:p>
            <a:r>
              <a:rPr lang="en-US" altLang="zh-CN" dirty="0"/>
              <a:t>01 </a:t>
            </a:r>
            <a:r>
              <a:rPr lang="zh-CN" altLang="en-US" dirty="0"/>
              <a:t>内存与地址</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303947" y="72410"/>
            <a:ext cx="1566454" cy="369332"/>
          </a:xfrm>
        </p:spPr>
        <p:txBody>
          <a:bodyPr/>
          <a:lstStyle/>
          <a:p>
            <a:r>
              <a:rPr lang="en-US" altLang="zh-CN" dirty="0"/>
              <a:t>02 </a:t>
            </a:r>
            <a:r>
              <a:rPr lang="zh-CN" altLang="en-US" dirty="0"/>
              <a:t>连续内存</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183209" y="72410"/>
            <a:ext cx="1822935" cy="369332"/>
          </a:xfrm>
        </p:spPr>
        <p:txBody>
          <a:bodyPr/>
          <a:lstStyle/>
          <a:p>
            <a:r>
              <a:rPr lang="en-US" altLang="zh-CN" dirty="0"/>
              <a:t>03 </a:t>
            </a:r>
            <a:r>
              <a:rPr lang="zh-CN" altLang="en-US" dirty="0"/>
              <a:t>非连续内存</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虚拟内存</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页面置换算法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2236510" cy="535531"/>
          </a:xfrm>
        </p:spPr>
        <p:txBody>
          <a:bodyPr/>
          <a:lstStyle/>
          <a:p>
            <a:pPr marL="0" indent="0">
              <a:buNone/>
            </a:pPr>
            <a:r>
              <a:rPr lang="zh-CN" altLang="en-US" dirty="0"/>
              <a:t>程序运行前</a:t>
            </a:r>
          </a:p>
        </p:txBody>
      </p:sp>
      <p:pic>
        <p:nvPicPr>
          <p:cNvPr id="8" name="图片 7">
            <a:extLst>
              <a:ext uri="{FF2B5EF4-FFF2-40B4-BE49-F238E27FC236}">
                <a16:creationId xmlns:a16="http://schemas.microsoft.com/office/drawing/2014/main" id="{C9254F24-605B-439F-9ADA-4E182790FE8B}"/>
              </a:ext>
            </a:extLst>
          </p:cNvPr>
          <p:cNvPicPr>
            <a:picLocks noChangeAspect="1"/>
          </p:cNvPicPr>
          <p:nvPr/>
        </p:nvPicPr>
        <p:blipFill>
          <a:blip r:embed="rId2"/>
          <a:stretch>
            <a:fillRect/>
          </a:stretch>
        </p:blipFill>
        <p:spPr>
          <a:xfrm>
            <a:off x="318395" y="2776630"/>
            <a:ext cx="1853288" cy="2289354"/>
          </a:xfrm>
          <a:prstGeom prst="rect">
            <a:avLst/>
          </a:prstGeom>
        </p:spPr>
      </p:pic>
      <p:pic>
        <p:nvPicPr>
          <p:cNvPr id="12" name="图片 11">
            <a:extLst>
              <a:ext uri="{FF2B5EF4-FFF2-40B4-BE49-F238E27FC236}">
                <a16:creationId xmlns:a16="http://schemas.microsoft.com/office/drawing/2014/main" id="{6D4D1EEE-7150-4E69-BDB5-601A743FBDEF}"/>
              </a:ext>
            </a:extLst>
          </p:cNvPr>
          <p:cNvPicPr>
            <a:picLocks noChangeAspect="1"/>
          </p:cNvPicPr>
          <p:nvPr/>
        </p:nvPicPr>
        <p:blipFill>
          <a:blip r:embed="rId3"/>
          <a:stretch>
            <a:fillRect/>
          </a:stretch>
        </p:blipFill>
        <p:spPr>
          <a:xfrm>
            <a:off x="2331972" y="2776630"/>
            <a:ext cx="2172550" cy="2289354"/>
          </a:xfrm>
          <a:prstGeom prst="rect">
            <a:avLst/>
          </a:prstGeom>
        </p:spPr>
      </p:pic>
      <p:pic>
        <p:nvPicPr>
          <p:cNvPr id="19" name="图片 18">
            <a:extLst>
              <a:ext uri="{FF2B5EF4-FFF2-40B4-BE49-F238E27FC236}">
                <a16:creationId xmlns:a16="http://schemas.microsoft.com/office/drawing/2014/main" id="{305C4CE0-B70B-4D93-B97E-E1C56110FEE8}"/>
              </a:ext>
            </a:extLst>
          </p:cNvPr>
          <p:cNvPicPr>
            <a:picLocks noChangeAspect="1"/>
          </p:cNvPicPr>
          <p:nvPr/>
        </p:nvPicPr>
        <p:blipFill>
          <a:blip r:embed="rId4"/>
          <a:stretch>
            <a:fillRect/>
          </a:stretch>
        </p:blipFill>
        <p:spPr>
          <a:xfrm>
            <a:off x="4201474" y="2776630"/>
            <a:ext cx="2318799" cy="2289354"/>
          </a:xfrm>
          <a:prstGeom prst="rect">
            <a:avLst/>
          </a:prstGeom>
        </p:spPr>
      </p:pic>
      <p:pic>
        <p:nvPicPr>
          <p:cNvPr id="30" name="图片 29">
            <a:extLst>
              <a:ext uri="{FF2B5EF4-FFF2-40B4-BE49-F238E27FC236}">
                <a16:creationId xmlns:a16="http://schemas.microsoft.com/office/drawing/2014/main" id="{1C090503-C521-4854-9BD2-9D47C24EA3B0}"/>
              </a:ext>
            </a:extLst>
          </p:cNvPr>
          <p:cNvPicPr>
            <a:picLocks noChangeAspect="1"/>
          </p:cNvPicPr>
          <p:nvPr/>
        </p:nvPicPr>
        <p:blipFill>
          <a:blip r:embed="rId5"/>
          <a:stretch>
            <a:fillRect/>
          </a:stretch>
        </p:blipFill>
        <p:spPr>
          <a:xfrm>
            <a:off x="6664885" y="1945363"/>
            <a:ext cx="2248898" cy="3120621"/>
          </a:xfrm>
          <a:prstGeom prst="rect">
            <a:avLst/>
          </a:prstGeom>
        </p:spPr>
      </p:pic>
      <p:pic>
        <p:nvPicPr>
          <p:cNvPr id="45" name="图片 44">
            <a:extLst>
              <a:ext uri="{FF2B5EF4-FFF2-40B4-BE49-F238E27FC236}">
                <a16:creationId xmlns:a16="http://schemas.microsoft.com/office/drawing/2014/main" id="{6E26DD44-E3C6-42AA-828D-3FDE4D94C90C}"/>
              </a:ext>
            </a:extLst>
          </p:cNvPr>
          <p:cNvPicPr>
            <a:picLocks noChangeAspect="1"/>
          </p:cNvPicPr>
          <p:nvPr/>
        </p:nvPicPr>
        <p:blipFill>
          <a:blip r:embed="rId6"/>
          <a:stretch>
            <a:fillRect/>
          </a:stretch>
        </p:blipFill>
        <p:spPr>
          <a:xfrm>
            <a:off x="9312514" y="1312409"/>
            <a:ext cx="2524860" cy="4534288"/>
          </a:xfrm>
          <a:prstGeom prst="rect">
            <a:avLst/>
          </a:prstGeom>
        </p:spPr>
      </p:pic>
      <p:sp>
        <p:nvSpPr>
          <p:cNvPr id="54" name="下弧形箭头 1">
            <a:extLst>
              <a:ext uri="{FF2B5EF4-FFF2-40B4-BE49-F238E27FC236}">
                <a16:creationId xmlns:a16="http://schemas.microsoft.com/office/drawing/2014/main" id="{8B606139-484B-4A46-8BF9-2A2A7F40690F}"/>
              </a:ext>
            </a:extLst>
          </p:cNvPr>
          <p:cNvSpPr/>
          <p:nvPr/>
        </p:nvSpPr>
        <p:spPr>
          <a:xfrm>
            <a:off x="1658260" y="5090218"/>
            <a:ext cx="725466" cy="353842"/>
          </a:xfrm>
          <a:prstGeom prst="curvedUpArrow">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下弧形箭头 1">
            <a:extLst>
              <a:ext uri="{FF2B5EF4-FFF2-40B4-BE49-F238E27FC236}">
                <a16:creationId xmlns:a16="http://schemas.microsoft.com/office/drawing/2014/main" id="{ECB9A7A8-FB4A-4A45-AB50-EBD81CE10BB4}"/>
              </a:ext>
            </a:extLst>
          </p:cNvPr>
          <p:cNvSpPr/>
          <p:nvPr/>
        </p:nvSpPr>
        <p:spPr>
          <a:xfrm>
            <a:off x="3902837" y="5090218"/>
            <a:ext cx="725466" cy="353842"/>
          </a:xfrm>
          <a:prstGeom prst="curvedUpArrow">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下弧形箭头 1">
            <a:extLst>
              <a:ext uri="{FF2B5EF4-FFF2-40B4-BE49-F238E27FC236}">
                <a16:creationId xmlns:a16="http://schemas.microsoft.com/office/drawing/2014/main" id="{1A9E4AD7-224F-4F65-BBF4-4DB9E13FADCD}"/>
              </a:ext>
            </a:extLst>
          </p:cNvPr>
          <p:cNvSpPr/>
          <p:nvPr/>
        </p:nvSpPr>
        <p:spPr>
          <a:xfrm>
            <a:off x="6336769" y="5090218"/>
            <a:ext cx="725466" cy="353842"/>
          </a:xfrm>
          <a:prstGeom prst="curvedUpArrow">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下弧形箭头 1">
            <a:extLst>
              <a:ext uri="{FF2B5EF4-FFF2-40B4-BE49-F238E27FC236}">
                <a16:creationId xmlns:a16="http://schemas.microsoft.com/office/drawing/2014/main" id="{0B925367-F589-49D9-AE93-DB258CA30DE0}"/>
              </a:ext>
            </a:extLst>
          </p:cNvPr>
          <p:cNvSpPr/>
          <p:nvPr/>
        </p:nvSpPr>
        <p:spPr>
          <a:xfrm>
            <a:off x="9073562" y="5090218"/>
            <a:ext cx="725466" cy="353842"/>
          </a:xfrm>
          <a:prstGeom prst="curvedUpArrow">
            <a:avLst/>
          </a:prstGeom>
          <a:solidFill>
            <a:srgbClr val="FFFF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Rectangle 29">
            <a:extLst>
              <a:ext uri="{FF2B5EF4-FFF2-40B4-BE49-F238E27FC236}">
                <a16:creationId xmlns:a16="http://schemas.microsoft.com/office/drawing/2014/main" id="{AE923ED7-BAED-465B-8CC3-BBA4DFD1180D}"/>
              </a:ext>
            </a:extLst>
          </p:cNvPr>
          <p:cNvSpPr>
            <a:spLocks noChangeArrowheads="1"/>
          </p:cNvSpPr>
          <p:nvPr/>
        </p:nvSpPr>
        <p:spPr bwMode="auto">
          <a:xfrm>
            <a:off x="1614279" y="5617318"/>
            <a:ext cx="813428" cy="4587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360" tIns="44280" rIns="90360" bIns="44280">
            <a:spAutoFit/>
          </a:bodyPr>
          <a:lstStyle/>
          <a:p>
            <a:pP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2400" b="1" dirty="0">
                <a:latin typeface="微软雅黑" pitchFamily="34" charset="-122"/>
                <a:ea typeface="微软雅黑" pitchFamily="34" charset="-122"/>
                <a:sym typeface="Comic Sans MS" charset="0"/>
              </a:rPr>
              <a:t>编译</a:t>
            </a:r>
            <a:endParaRPr lang="zh-CN" altLang="en-US" sz="2400" b="1" dirty="0">
              <a:latin typeface="微软雅黑" pitchFamily="34" charset="-122"/>
              <a:ea typeface="微软雅黑" pitchFamily="34" charset="-122"/>
            </a:endParaRPr>
          </a:p>
        </p:txBody>
      </p:sp>
      <p:sp>
        <p:nvSpPr>
          <p:cNvPr id="59" name="Rectangle 29">
            <a:extLst>
              <a:ext uri="{FF2B5EF4-FFF2-40B4-BE49-F238E27FC236}">
                <a16:creationId xmlns:a16="http://schemas.microsoft.com/office/drawing/2014/main" id="{784FDBAE-91D8-4846-ACC0-E49A5411AEAC}"/>
              </a:ext>
            </a:extLst>
          </p:cNvPr>
          <p:cNvSpPr>
            <a:spLocks noChangeArrowheads="1"/>
          </p:cNvSpPr>
          <p:nvPr/>
        </p:nvSpPr>
        <p:spPr bwMode="auto">
          <a:xfrm>
            <a:off x="3794760" y="5617318"/>
            <a:ext cx="813428" cy="4587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360" tIns="44280" rIns="90360" bIns="44280">
            <a:spAutoFit/>
          </a:bodyPr>
          <a:lstStyle/>
          <a:p>
            <a:pP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2400" b="1" dirty="0">
                <a:latin typeface="微软雅黑" pitchFamily="34" charset="-122"/>
                <a:ea typeface="微软雅黑" pitchFamily="34" charset="-122"/>
                <a:sym typeface="Comic Sans MS" charset="0"/>
              </a:rPr>
              <a:t>汇编</a:t>
            </a:r>
            <a:endParaRPr lang="zh-CN" altLang="en-US" sz="2400" b="1" dirty="0">
              <a:latin typeface="微软雅黑" pitchFamily="34" charset="-122"/>
              <a:ea typeface="微软雅黑" pitchFamily="34" charset="-122"/>
            </a:endParaRPr>
          </a:p>
        </p:txBody>
      </p:sp>
      <p:sp>
        <p:nvSpPr>
          <p:cNvPr id="60" name="Rectangle 29">
            <a:extLst>
              <a:ext uri="{FF2B5EF4-FFF2-40B4-BE49-F238E27FC236}">
                <a16:creationId xmlns:a16="http://schemas.microsoft.com/office/drawing/2014/main" id="{01B6D531-1D5D-4F33-9872-D21F164ED2B7}"/>
              </a:ext>
            </a:extLst>
          </p:cNvPr>
          <p:cNvSpPr>
            <a:spLocks noChangeArrowheads="1"/>
          </p:cNvSpPr>
          <p:nvPr/>
        </p:nvSpPr>
        <p:spPr bwMode="auto">
          <a:xfrm>
            <a:off x="6292788" y="5617317"/>
            <a:ext cx="813428" cy="4587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360" tIns="44280" rIns="90360" bIns="44280">
            <a:spAutoFit/>
          </a:bodyPr>
          <a:lstStyle/>
          <a:p>
            <a:pP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2400" b="1" dirty="0">
                <a:latin typeface="微软雅黑" pitchFamily="34" charset="-122"/>
                <a:ea typeface="微软雅黑" pitchFamily="34" charset="-122"/>
                <a:sym typeface="Comic Sans MS" charset="0"/>
              </a:rPr>
              <a:t>链接</a:t>
            </a:r>
            <a:endParaRPr lang="zh-CN" altLang="en-US" sz="2400" b="1" dirty="0">
              <a:latin typeface="微软雅黑" pitchFamily="34" charset="-122"/>
              <a:ea typeface="微软雅黑" pitchFamily="34" charset="-122"/>
            </a:endParaRPr>
          </a:p>
        </p:txBody>
      </p:sp>
      <p:sp>
        <p:nvSpPr>
          <p:cNvPr id="61" name="Rectangle 29">
            <a:extLst>
              <a:ext uri="{FF2B5EF4-FFF2-40B4-BE49-F238E27FC236}">
                <a16:creationId xmlns:a16="http://schemas.microsoft.com/office/drawing/2014/main" id="{C7ADF6C9-6C53-4544-8C17-31B94CA2D7AD}"/>
              </a:ext>
            </a:extLst>
          </p:cNvPr>
          <p:cNvSpPr>
            <a:spLocks noChangeArrowheads="1"/>
          </p:cNvSpPr>
          <p:nvPr/>
        </p:nvSpPr>
        <p:spPr bwMode="auto">
          <a:xfrm>
            <a:off x="9029581" y="5589258"/>
            <a:ext cx="813428" cy="4587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360" tIns="44280" rIns="90360" bIns="44280">
            <a:spAutoFit/>
          </a:bodyPr>
          <a:lstStyle/>
          <a:p>
            <a:pP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2400" b="1" dirty="0">
                <a:latin typeface="微软雅黑" pitchFamily="34" charset="-122"/>
                <a:ea typeface="微软雅黑" pitchFamily="34" charset="-122"/>
              </a:rPr>
              <a:t>加载</a:t>
            </a:r>
          </a:p>
        </p:txBody>
      </p:sp>
    </p:spTree>
    <p:extLst>
      <p:ext uri="{BB962C8B-B14F-4D97-AF65-F5344CB8AC3E}">
        <p14:creationId xmlns:p14="http://schemas.microsoft.com/office/powerpoint/2010/main" val="2640742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wipe(left)">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wipe(left)">
                                      <p:cBhvr>
                                        <p:cTn id="17" dur="5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wipe(left)">
                                      <p:cBhvr>
                                        <p:cTn id="22" dur="500"/>
                                        <p:tgtEl>
                                          <p:spTgt spid="57"/>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wipe(left)">
                                      <p:cBhvr>
                                        <p:cTn id="25" dur="500"/>
                                        <p:tgtEl>
                                          <p:spTgt spid="58"/>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59"/>
                                        </p:tgtEl>
                                        <p:attrNameLst>
                                          <p:attrName>style.visibility</p:attrName>
                                        </p:attrNameLst>
                                      </p:cBhvr>
                                      <p:to>
                                        <p:strVal val="visible"/>
                                      </p:to>
                                    </p:set>
                                    <p:animEffect transition="in" filter="wipe(left)">
                                      <p:cBhvr>
                                        <p:cTn id="28" dur="500"/>
                                        <p:tgtEl>
                                          <p:spTgt spid="5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wipe(left)">
                                      <p:cBhvr>
                                        <p:cTn id="31" dur="500"/>
                                        <p:tgtEl>
                                          <p:spTgt spid="60"/>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wipe(left)">
                                      <p:cBhvr>
                                        <p:cTn id="34"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P spid="57" grpId="0" animBg="1"/>
      <p:bldP spid="58" grpId="0"/>
      <p:bldP spid="59" grpId="0"/>
      <p:bldP spid="60" grpId="0"/>
      <p:bldP spid="6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p:spPr>
        <p:txBody>
          <a:bodyPr/>
          <a:lstStyle/>
          <a:p>
            <a:r>
              <a:rPr lang="en-US" altLang="zh-CN" dirty="0"/>
              <a:t>01 </a:t>
            </a:r>
            <a:r>
              <a:rPr lang="zh-CN" altLang="en-US" dirty="0"/>
              <a:t>内存与地址</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303947" y="72410"/>
            <a:ext cx="1566454" cy="369332"/>
          </a:xfrm>
        </p:spPr>
        <p:txBody>
          <a:bodyPr/>
          <a:lstStyle/>
          <a:p>
            <a:r>
              <a:rPr lang="en-US" altLang="zh-CN" dirty="0"/>
              <a:t>02 </a:t>
            </a:r>
            <a:r>
              <a:rPr lang="zh-CN" altLang="en-US" dirty="0"/>
              <a:t>连续内存</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183209" y="72410"/>
            <a:ext cx="1822935" cy="369332"/>
          </a:xfrm>
        </p:spPr>
        <p:txBody>
          <a:bodyPr/>
          <a:lstStyle/>
          <a:p>
            <a:r>
              <a:rPr lang="en-US" altLang="zh-CN" dirty="0"/>
              <a:t>03 </a:t>
            </a:r>
            <a:r>
              <a:rPr lang="zh-CN" altLang="en-US" dirty="0"/>
              <a:t>非连续内存</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虚拟内存</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页面置换算法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1826141" cy="535531"/>
          </a:xfrm>
        </p:spPr>
        <p:txBody>
          <a:bodyPr/>
          <a:lstStyle/>
          <a:p>
            <a:pPr marL="0" indent="0">
              <a:buNone/>
            </a:pPr>
            <a:r>
              <a:rPr lang="zh-CN" altLang="en-US" dirty="0"/>
              <a:t>程序连接</a:t>
            </a:r>
          </a:p>
        </p:txBody>
      </p:sp>
      <p:grpSp>
        <p:nvGrpSpPr>
          <p:cNvPr id="39" name="组合 38">
            <a:extLst>
              <a:ext uri="{FF2B5EF4-FFF2-40B4-BE49-F238E27FC236}">
                <a16:creationId xmlns:a16="http://schemas.microsoft.com/office/drawing/2014/main" id="{BCD065C6-2E73-4EE8-9574-1F2B067D3F46}"/>
              </a:ext>
            </a:extLst>
          </p:cNvPr>
          <p:cNvGrpSpPr/>
          <p:nvPr/>
        </p:nvGrpSpPr>
        <p:grpSpPr>
          <a:xfrm>
            <a:off x="586817" y="1661241"/>
            <a:ext cx="9881878" cy="3177653"/>
            <a:chOff x="1421121" y="1679991"/>
            <a:chExt cx="9881878" cy="3177653"/>
          </a:xfrm>
        </p:grpSpPr>
        <p:grpSp>
          <p:nvGrpSpPr>
            <p:cNvPr id="40" name="组合 39">
              <a:extLst>
                <a:ext uri="{FF2B5EF4-FFF2-40B4-BE49-F238E27FC236}">
                  <a16:creationId xmlns:a16="http://schemas.microsoft.com/office/drawing/2014/main" id="{03B5E4E6-4BDD-4A76-8367-EDBDE3A49FDD}"/>
                </a:ext>
              </a:extLst>
            </p:cNvPr>
            <p:cNvGrpSpPr/>
            <p:nvPr/>
          </p:nvGrpSpPr>
          <p:grpSpPr>
            <a:xfrm>
              <a:off x="1421121" y="1733687"/>
              <a:ext cx="809837" cy="1113914"/>
              <a:chOff x="611284" y="1140955"/>
              <a:chExt cx="809837" cy="1113914"/>
            </a:xfrm>
          </p:grpSpPr>
          <p:sp>
            <p:nvSpPr>
              <p:cNvPr id="43" name="文本框 42">
                <a:extLst>
                  <a:ext uri="{FF2B5EF4-FFF2-40B4-BE49-F238E27FC236}">
                    <a16:creationId xmlns:a16="http://schemas.microsoft.com/office/drawing/2014/main" id="{119491B8-CFC0-4893-978D-D83BB092D0A0}"/>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01</a:t>
                </a:r>
                <a:endParaRPr lang="zh-CN" altLang="en-US" sz="4400" dirty="0">
                  <a:solidFill>
                    <a:schemeClr val="accent1">
                      <a:lumMod val="50000"/>
                    </a:schemeClr>
                  </a:solidFill>
                </a:endParaRPr>
              </a:p>
            </p:txBody>
          </p:sp>
          <p:grpSp>
            <p:nvGrpSpPr>
              <p:cNvPr id="44" name="组合 43">
                <a:extLst>
                  <a:ext uri="{FF2B5EF4-FFF2-40B4-BE49-F238E27FC236}">
                    <a16:creationId xmlns:a16="http://schemas.microsoft.com/office/drawing/2014/main" id="{02C49EA8-1629-4132-97E8-9592BC7F17E7}"/>
                  </a:ext>
                </a:extLst>
              </p:cNvPr>
              <p:cNvGrpSpPr/>
              <p:nvPr/>
            </p:nvGrpSpPr>
            <p:grpSpPr>
              <a:xfrm rot="11641273">
                <a:off x="1059438" y="1140955"/>
                <a:ext cx="246536" cy="1113914"/>
                <a:chOff x="499860" y="916478"/>
                <a:chExt cx="1125740" cy="5086389"/>
              </a:xfrm>
            </p:grpSpPr>
            <p:cxnSp>
              <p:nvCxnSpPr>
                <p:cNvPr id="46" name="直接连接符 45">
                  <a:extLst>
                    <a:ext uri="{FF2B5EF4-FFF2-40B4-BE49-F238E27FC236}">
                      <a16:creationId xmlns:a16="http://schemas.microsoft.com/office/drawing/2014/main" id="{3398CAFC-0657-4BE2-984D-8545F686EA8F}"/>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47" name="矩形 46">
                  <a:extLst>
                    <a:ext uri="{FF2B5EF4-FFF2-40B4-BE49-F238E27FC236}">
                      <a16:creationId xmlns:a16="http://schemas.microsoft.com/office/drawing/2014/main" id="{5BDDBDBB-AF24-406A-B7B5-FF0CC894530B}"/>
                    </a:ext>
                  </a:extLst>
                </p:cNvPr>
                <p:cNvSpPr/>
                <p:nvPr/>
              </p:nvSpPr>
              <p:spPr>
                <a:xfrm rot="865294">
                  <a:off x="499860" y="916478"/>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41" name="矩形 40">
              <a:extLst>
                <a:ext uri="{FF2B5EF4-FFF2-40B4-BE49-F238E27FC236}">
                  <a16:creationId xmlns:a16="http://schemas.microsoft.com/office/drawing/2014/main" id="{03673EBF-7DD5-4BC2-AF4E-3B7ED2AE8229}"/>
                </a:ext>
              </a:extLst>
            </p:cNvPr>
            <p:cNvSpPr/>
            <p:nvPr/>
          </p:nvSpPr>
          <p:spPr>
            <a:xfrm>
              <a:off x="2322184" y="1679991"/>
              <a:ext cx="1415772"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静态连接</a:t>
              </a:r>
              <a:endParaRPr lang="en-US" altLang="zh-CN" sz="2400" b="1" dirty="0">
                <a:solidFill>
                  <a:schemeClr val="accent1">
                    <a:lumMod val="50000"/>
                  </a:schemeClr>
                </a:solidFill>
              </a:endParaRPr>
            </a:p>
          </p:txBody>
        </p:sp>
        <p:sp>
          <p:nvSpPr>
            <p:cNvPr id="42" name="矩形 41">
              <a:extLst>
                <a:ext uri="{FF2B5EF4-FFF2-40B4-BE49-F238E27FC236}">
                  <a16:creationId xmlns:a16="http://schemas.microsoft.com/office/drawing/2014/main" id="{ABC73D1B-EAFC-431B-980F-8F87C3062484}"/>
                </a:ext>
              </a:extLst>
            </p:cNvPr>
            <p:cNvSpPr/>
            <p:nvPr/>
          </p:nvSpPr>
          <p:spPr>
            <a:xfrm>
              <a:off x="2460380" y="2281554"/>
              <a:ext cx="8842619" cy="2576090"/>
            </a:xfrm>
            <a:prstGeom prst="rect">
              <a:avLst/>
            </a:prstGeom>
          </p:spPr>
          <p:txBody>
            <a:bodyPr wrap="square">
              <a:spAutoFit/>
            </a:bodyPr>
            <a:lstStyle/>
            <a:p>
              <a:pPr marL="285750" indent="-285750">
                <a:lnSpc>
                  <a:spcPct val="150000"/>
                </a:lnSpc>
                <a:spcBef>
                  <a:spcPts val="600"/>
                </a:spcBef>
                <a:buFont typeface="Arial" panose="020B0604020202020204" pitchFamily="34" charset="0"/>
                <a:buChar char="•"/>
              </a:pPr>
              <a:r>
                <a:rPr lang="zh-CN" altLang="en-US" sz="2000" b="1" dirty="0">
                  <a:latin typeface="+mj-ea"/>
                </a:rPr>
                <a:t>程序运行前，现将各个目标模块及他们所需的库函数连接成一个完整的可执行程序，以后不再拆开</a:t>
              </a:r>
              <a:endParaRPr lang="en-US" altLang="zh-CN" sz="2000" b="1" dirty="0">
                <a:latin typeface="+mj-ea"/>
              </a:endParaRPr>
            </a:p>
            <a:p>
              <a:pPr marL="285750" indent="-285750">
                <a:lnSpc>
                  <a:spcPct val="150000"/>
                </a:lnSpc>
                <a:spcBef>
                  <a:spcPts val="600"/>
                </a:spcBef>
                <a:buFont typeface="Arial" panose="020B0604020202020204" pitchFamily="34" charset="0"/>
                <a:buChar char="•"/>
              </a:pPr>
              <a:r>
                <a:rPr lang="zh-CN" altLang="en-US" sz="2000" b="1" dirty="0">
                  <a:latin typeface="+mj-ea"/>
                </a:rPr>
                <a:t>装入时需解决如下两个问题</a:t>
              </a:r>
              <a:endParaRPr lang="en-US" altLang="zh-CN" sz="2000" b="1" dirty="0">
                <a:latin typeface="+mj-ea"/>
              </a:endParaRPr>
            </a:p>
            <a:p>
              <a:pPr marL="742939" lvl="1" indent="-285750">
                <a:lnSpc>
                  <a:spcPct val="150000"/>
                </a:lnSpc>
                <a:spcBef>
                  <a:spcPts val="600"/>
                </a:spcBef>
                <a:buFont typeface="Arial" panose="020B0604020202020204" pitchFamily="34" charset="0"/>
                <a:buChar char="•"/>
              </a:pPr>
              <a:r>
                <a:rPr lang="en-US" altLang="zh-CN" sz="2000" b="1" dirty="0">
                  <a:latin typeface="+mj-ea"/>
                </a:rPr>
                <a:t>1</a:t>
              </a:r>
              <a:r>
                <a:rPr lang="zh-CN" altLang="en-US" sz="2000" b="1" dirty="0">
                  <a:latin typeface="+mj-ea"/>
                </a:rPr>
                <a:t>） 对相对地址进行修改</a:t>
              </a:r>
              <a:r>
                <a:rPr lang="en-US" altLang="zh-CN" sz="2000" b="1" dirty="0">
                  <a:latin typeface="+mj-ea"/>
                </a:rPr>
                <a:t>		</a:t>
              </a:r>
            </a:p>
            <a:p>
              <a:pPr marL="742939" lvl="1" indent="-285750">
                <a:lnSpc>
                  <a:spcPct val="150000"/>
                </a:lnSpc>
                <a:spcBef>
                  <a:spcPts val="600"/>
                </a:spcBef>
                <a:buFont typeface="Arial" panose="020B0604020202020204" pitchFamily="34" charset="0"/>
                <a:buChar char="•"/>
              </a:pPr>
              <a:r>
                <a:rPr lang="en-US" altLang="zh-CN" sz="2000" b="1" dirty="0">
                  <a:latin typeface="+mj-ea"/>
                </a:rPr>
                <a:t>2</a:t>
              </a:r>
              <a:r>
                <a:rPr lang="zh-CN" altLang="en-US" sz="2000" b="1" dirty="0">
                  <a:latin typeface="+mj-ea"/>
                </a:rPr>
                <a:t>）变换外部调用符号</a:t>
              </a:r>
              <a:endParaRPr lang="zh-CN" altLang="en-US" sz="2000" b="1" dirty="0"/>
            </a:p>
          </p:txBody>
        </p:sp>
      </p:grpSp>
      <p:pic>
        <p:nvPicPr>
          <p:cNvPr id="9" name="图片 8">
            <a:extLst>
              <a:ext uri="{FF2B5EF4-FFF2-40B4-BE49-F238E27FC236}">
                <a16:creationId xmlns:a16="http://schemas.microsoft.com/office/drawing/2014/main" id="{D8DFED3B-1AE1-4E4B-B33B-F48C4C1765D0}"/>
              </a:ext>
            </a:extLst>
          </p:cNvPr>
          <p:cNvPicPr>
            <a:picLocks noChangeAspect="1"/>
          </p:cNvPicPr>
          <p:nvPr/>
        </p:nvPicPr>
        <p:blipFill>
          <a:blip r:embed="rId2"/>
          <a:stretch>
            <a:fillRect/>
          </a:stretch>
        </p:blipFill>
        <p:spPr>
          <a:xfrm>
            <a:off x="8731052" y="3093826"/>
            <a:ext cx="3060732" cy="3647310"/>
          </a:xfrm>
          <a:prstGeom prst="rect">
            <a:avLst/>
          </a:prstGeom>
        </p:spPr>
      </p:pic>
      <p:pic>
        <p:nvPicPr>
          <p:cNvPr id="10" name="图片 9">
            <a:extLst>
              <a:ext uri="{FF2B5EF4-FFF2-40B4-BE49-F238E27FC236}">
                <a16:creationId xmlns:a16="http://schemas.microsoft.com/office/drawing/2014/main" id="{6034B36E-2DE8-4701-A97C-D97EEC0C23E4}"/>
              </a:ext>
            </a:extLst>
          </p:cNvPr>
          <p:cNvPicPr>
            <a:picLocks noChangeAspect="1"/>
          </p:cNvPicPr>
          <p:nvPr/>
        </p:nvPicPr>
        <p:blipFill>
          <a:blip r:embed="rId3"/>
          <a:stretch>
            <a:fillRect/>
          </a:stretch>
        </p:blipFill>
        <p:spPr>
          <a:xfrm>
            <a:off x="5993296" y="3093826"/>
            <a:ext cx="2232462" cy="3644383"/>
          </a:xfrm>
          <a:prstGeom prst="rect">
            <a:avLst/>
          </a:prstGeom>
        </p:spPr>
      </p:pic>
    </p:spTree>
    <p:extLst>
      <p:ext uri="{BB962C8B-B14F-4D97-AF65-F5344CB8AC3E}">
        <p14:creationId xmlns:p14="http://schemas.microsoft.com/office/powerpoint/2010/main" val="4033171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p:spPr>
        <p:txBody>
          <a:bodyPr/>
          <a:lstStyle/>
          <a:p>
            <a:r>
              <a:rPr lang="en-US" altLang="zh-CN" dirty="0"/>
              <a:t>01 </a:t>
            </a:r>
            <a:r>
              <a:rPr lang="zh-CN" altLang="en-US" dirty="0"/>
              <a:t>内存与地址</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303947" y="72410"/>
            <a:ext cx="1566454" cy="369332"/>
          </a:xfrm>
        </p:spPr>
        <p:txBody>
          <a:bodyPr/>
          <a:lstStyle/>
          <a:p>
            <a:r>
              <a:rPr lang="en-US" altLang="zh-CN" dirty="0"/>
              <a:t>02 </a:t>
            </a:r>
            <a:r>
              <a:rPr lang="zh-CN" altLang="en-US" dirty="0"/>
              <a:t>连续内存</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183209" y="72410"/>
            <a:ext cx="1822935" cy="369332"/>
          </a:xfrm>
        </p:spPr>
        <p:txBody>
          <a:bodyPr/>
          <a:lstStyle/>
          <a:p>
            <a:r>
              <a:rPr lang="en-US" altLang="zh-CN" dirty="0"/>
              <a:t>03 </a:t>
            </a:r>
            <a:r>
              <a:rPr lang="zh-CN" altLang="en-US" dirty="0"/>
              <a:t>非连续内存</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虚拟内存</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页面置换算法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1826141" cy="535531"/>
          </a:xfrm>
        </p:spPr>
        <p:txBody>
          <a:bodyPr/>
          <a:lstStyle/>
          <a:p>
            <a:pPr marL="0" indent="0">
              <a:buNone/>
            </a:pPr>
            <a:r>
              <a:rPr lang="zh-CN" altLang="en-US" dirty="0"/>
              <a:t>程序连接</a:t>
            </a:r>
          </a:p>
        </p:txBody>
      </p:sp>
      <p:grpSp>
        <p:nvGrpSpPr>
          <p:cNvPr id="64" name="组合 63">
            <a:extLst>
              <a:ext uri="{FF2B5EF4-FFF2-40B4-BE49-F238E27FC236}">
                <a16:creationId xmlns:a16="http://schemas.microsoft.com/office/drawing/2014/main" id="{D74A9058-1279-46CA-A819-4FD4FE96D728}"/>
              </a:ext>
            </a:extLst>
          </p:cNvPr>
          <p:cNvGrpSpPr/>
          <p:nvPr/>
        </p:nvGrpSpPr>
        <p:grpSpPr>
          <a:xfrm>
            <a:off x="1066473" y="1687127"/>
            <a:ext cx="9881878" cy="2711884"/>
            <a:chOff x="1421121" y="1679991"/>
            <a:chExt cx="9881878" cy="2711884"/>
          </a:xfrm>
        </p:grpSpPr>
        <p:grpSp>
          <p:nvGrpSpPr>
            <p:cNvPr id="65" name="组合 64">
              <a:extLst>
                <a:ext uri="{FF2B5EF4-FFF2-40B4-BE49-F238E27FC236}">
                  <a16:creationId xmlns:a16="http://schemas.microsoft.com/office/drawing/2014/main" id="{C4DF3944-6095-4668-A6C1-E8B89EA0A2C2}"/>
                </a:ext>
              </a:extLst>
            </p:cNvPr>
            <p:cNvGrpSpPr/>
            <p:nvPr/>
          </p:nvGrpSpPr>
          <p:grpSpPr>
            <a:xfrm>
              <a:off x="1421121" y="1733687"/>
              <a:ext cx="809837" cy="1113914"/>
              <a:chOff x="611284" y="1140955"/>
              <a:chExt cx="809837" cy="1113914"/>
            </a:xfrm>
          </p:grpSpPr>
          <p:sp>
            <p:nvSpPr>
              <p:cNvPr id="68" name="文本框 67">
                <a:extLst>
                  <a:ext uri="{FF2B5EF4-FFF2-40B4-BE49-F238E27FC236}">
                    <a16:creationId xmlns:a16="http://schemas.microsoft.com/office/drawing/2014/main" id="{D220FF63-4C82-4682-8D9B-64426A5CD8D8}"/>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02</a:t>
                </a:r>
                <a:endParaRPr lang="zh-CN" altLang="en-US" sz="4400" dirty="0">
                  <a:solidFill>
                    <a:schemeClr val="accent1">
                      <a:lumMod val="50000"/>
                    </a:schemeClr>
                  </a:solidFill>
                </a:endParaRPr>
              </a:p>
            </p:txBody>
          </p:sp>
          <p:grpSp>
            <p:nvGrpSpPr>
              <p:cNvPr id="69" name="组合 68">
                <a:extLst>
                  <a:ext uri="{FF2B5EF4-FFF2-40B4-BE49-F238E27FC236}">
                    <a16:creationId xmlns:a16="http://schemas.microsoft.com/office/drawing/2014/main" id="{9E81A2F9-2BE5-45DC-9F62-58C289503D48}"/>
                  </a:ext>
                </a:extLst>
              </p:cNvPr>
              <p:cNvGrpSpPr/>
              <p:nvPr/>
            </p:nvGrpSpPr>
            <p:grpSpPr>
              <a:xfrm rot="11641273">
                <a:off x="1059438" y="1140955"/>
                <a:ext cx="246536" cy="1113914"/>
                <a:chOff x="499860" y="916478"/>
                <a:chExt cx="1125740" cy="5086389"/>
              </a:xfrm>
            </p:grpSpPr>
            <p:cxnSp>
              <p:nvCxnSpPr>
                <p:cNvPr id="70" name="直接连接符 69">
                  <a:extLst>
                    <a:ext uri="{FF2B5EF4-FFF2-40B4-BE49-F238E27FC236}">
                      <a16:creationId xmlns:a16="http://schemas.microsoft.com/office/drawing/2014/main" id="{4D55A5D6-4E8D-4733-8DDD-9A0A20548483}"/>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71" name="矩形 70">
                  <a:extLst>
                    <a:ext uri="{FF2B5EF4-FFF2-40B4-BE49-F238E27FC236}">
                      <a16:creationId xmlns:a16="http://schemas.microsoft.com/office/drawing/2014/main" id="{0A38B4AA-2300-487B-9B5D-ADBDC59F8971}"/>
                    </a:ext>
                  </a:extLst>
                </p:cNvPr>
                <p:cNvSpPr/>
                <p:nvPr/>
              </p:nvSpPr>
              <p:spPr>
                <a:xfrm rot="865294">
                  <a:off x="499860" y="916478"/>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66" name="矩形 65">
              <a:extLst>
                <a:ext uri="{FF2B5EF4-FFF2-40B4-BE49-F238E27FC236}">
                  <a16:creationId xmlns:a16="http://schemas.microsoft.com/office/drawing/2014/main" id="{0DC4D45B-6076-42FB-A596-B6A7B1EDB8C6}"/>
                </a:ext>
              </a:extLst>
            </p:cNvPr>
            <p:cNvSpPr/>
            <p:nvPr/>
          </p:nvSpPr>
          <p:spPr>
            <a:xfrm>
              <a:off x="2322184" y="1679991"/>
              <a:ext cx="2339102"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装入时动态连接</a:t>
              </a:r>
              <a:endParaRPr lang="en-US" altLang="zh-CN" sz="2400" b="1" dirty="0">
                <a:solidFill>
                  <a:schemeClr val="accent1">
                    <a:lumMod val="50000"/>
                  </a:schemeClr>
                </a:solidFill>
              </a:endParaRPr>
            </a:p>
          </p:txBody>
        </p:sp>
        <p:sp>
          <p:nvSpPr>
            <p:cNvPr id="67" name="矩形 66">
              <a:extLst>
                <a:ext uri="{FF2B5EF4-FFF2-40B4-BE49-F238E27FC236}">
                  <a16:creationId xmlns:a16="http://schemas.microsoft.com/office/drawing/2014/main" id="{80961FEE-22B0-4145-A643-22FF0CC2FB1F}"/>
                </a:ext>
              </a:extLst>
            </p:cNvPr>
            <p:cNvSpPr/>
            <p:nvPr/>
          </p:nvSpPr>
          <p:spPr>
            <a:xfrm>
              <a:off x="2460380" y="2281554"/>
              <a:ext cx="8842619" cy="2110321"/>
            </a:xfrm>
            <a:prstGeom prst="rect">
              <a:avLst/>
            </a:prstGeom>
          </p:spPr>
          <p:txBody>
            <a:bodyPr wrap="square">
              <a:spAutoFit/>
            </a:bodyPr>
            <a:lstStyle/>
            <a:p>
              <a:pPr marL="285750" indent="-285750">
                <a:lnSpc>
                  <a:spcPct val="150000"/>
                </a:lnSpc>
                <a:spcBef>
                  <a:spcPts val="600"/>
                </a:spcBef>
                <a:buFont typeface="Arial" panose="020B0604020202020204" pitchFamily="34" charset="0"/>
                <a:buChar char="•"/>
              </a:pPr>
              <a:r>
                <a:rPr lang="zh-CN" altLang="en-US" sz="2000" b="1" dirty="0"/>
                <a:t>经过编译后得到一组目标模块，在装入程序时，采用边装入边连接的方式</a:t>
              </a:r>
              <a:endParaRPr lang="en-US" altLang="zh-CN" sz="2000" b="1" dirty="0"/>
            </a:p>
            <a:p>
              <a:pPr marL="285750" indent="-285750">
                <a:lnSpc>
                  <a:spcPct val="150000"/>
                </a:lnSpc>
                <a:spcBef>
                  <a:spcPts val="600"/>
                </a:spcBef>
                <a:buFont typeface="Arial" panose="020B0604020202020204" pitchFamily="34" charset="0"/>
                <a:buChar char="•"/>
              </a:pPr>
              <a:r>
                <a:rPr lang="zh-CN" altLang="en-US" sz="2000" b="1" dirty="0"/>
                <a:t>优点：</a:t>
              </a:r>
              <a:endParaRPr lang="en-US" altLang="zh-CN" sz="2000" b="1" dirty="0"/>
            </a:p>
            <a:p>
              <a:pPr marL="742939" lvl="1" indent="-285750">
                <a:lnSpc>
                  <a:spcPct val="150000"/>
                </a:lnSpc>
                <a:spcBef>
                  <a:spcPts val="600"/>
                </a:spcBef>
                <a:buFont typeface="Arial" panose="020B0604020202020204" pitchFamily="34" charset="0"/>
                <a:buChar char="•"/>
              </a:pPr>
              <a:r>
                <a:rPr lang="en-US" altLang="zh-CN" sz="2000" b="1" dirty="0"/>
                <a:t>1</a:t>
              </a:r>
              <a:r>
                <a:rPr lang="zh-CN" altLang="en-US" sz="2000" b="1" dirty="0"/>
                <a:t>）便于修改和更新</a:t>
              </a:r>
              <a:endParaRPr lang="en-US" altLang="zh-CN" sz="2000" b="1" dirty="0"/>
            </a:p>
            <a:p>
              <a:pPr marL="742939" lvl="1" indent="-285750">
                <a:lnSpc>
                  <a:spcPct val="150000"/>
                </a:lnSpc>
                <a:spcBef>
                  <a:spcPts val="600"/>
                </a:spcBef>
                <a:buFont typeface="Arial" panose="020B0604020202020204" pitchFamily="34" charset="0"/>
                <a:buChar char="•"/>
              </a:pPr>
              <a:r>
                <a:rPr lang="en-US" altLang="zh-CN" sz="2000" b="1" dirty="0"/>
                <a:t>2</a:t>
              </a:r>
              <a:r>
                <a:rPr lang="zh-CN" altLang="en-US" sz="2000" b="1" dirty="0"/>
                <a:t>）便于实现对目标的共享</a:t>
              </a:r>
              <a:endParaRPr lang="en-US" altLang="zh-CN" sz="2000" b="1" dirty="0"/>
            </a:p>
          </p:txBody>
        </p:sp>
      </p:grpSp>
      <p:grpSp>
        <p:nvGrpSpPr>
          <p:cNvPr id="32" name="组合 31">
            <a:extLst>
              <a:ext uri="{FF2B5EF4-FFF2-40B4-BE49-F238E27FC236}">
                <a16:creationId xmlns:a16="http://schemas.microsoft.com/office/drawing/2014/main" id="{03D96DA4-1537-40DF-9758-605BCCCDD2AB}"/>
              </a:ext>
            </a:extLst>
          </p:cNvPr>
          <p:cNvGrpSpPr/>
          <p:nvPr/>
        </p:nvGrpSpPr>
        <p:grpSpPr>
          <a:xfrm>
            <a:off x="1066473" y="4500874"/>
            <a:ext cx="9881878" cy="2096331"/>
            <a:chOff x="1421121" y="1679991"/>
            <a:chExt cx="9881878" cy="2096331"/>
          </a:xfrm>
        </p:grpSpPr>
        <p:grpSp>
          <p:nvGrpSpPr>
            <p:cNvPr id="33" name="组合 32">
              <a:extLst>
                <a:ext uri="{FF2B5EF4-FFF2-40B4-BE49-F238E27FC236}">
                  <a16:creationId xmlns:a16="http://schemas.microsoft.com/office/drawing/2014/main" id="{BF56CF2C-1F83-4498-8038-0F1B7236D966}"/>
                </a:ext>
              </a:extLst>
            </p:cNvPr>
            <p:cNvGrpSpPr/>
            <p:nvPr/>
          </p:nvGrpSpPr>
          <p:grpSpPr>
            <a:xfrm>
              <a:off x="1421121" y="1733687"/>
              <a:ext cx="809837" cy="1113914"/>
              <a:chOff x="611284" y="1140955"/>
              <a:chExt cx="809837" cy="1113914"/>
            </a:xfrm>
          </p:grpSpPr>
          <p:sp>
            <p:nvSpPr>
              <p:cNvPr id="36" name="文本框 35">
                <a:extLst>
                  <a:ext uri="{FF2B5EF4-FFF2-40B4-BE49-F238E27FC236}">
                    <a16:creationId xmlns:a16="http://schemas.microsoft.com/office/drawing/2014/main" id="{7DBE653D-6B11-4FFA-87AC-367B42529456}"/>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03</a:t>
                </a:r>
                <a:endParaRPr lang="zh-CN" altLang="en-US" sz="4400" dirty="0">
                  <a:solidFill>
                    <a:schemeClr val="accent1">
                      <a:lumMod val="50000"/>
                    </a:schemeClr>
                  </a:solidFill>
                </a:endParaRPr>
              </a:p>
            </p:txBody>
          </p:sp>
          <p:grpSp>
            <p:nvGrpSpPr>
              <p:cNvPr id="37" name="组合 36">
                <a:extLst>
                  <a:ext uri="{FF2B5EF4-FFF2-40B4-BE49-F238E27FC236}">
                    <a16:creationId xmlns:a16="http://schemas.microsoft.com/office/drawing/2014/main" id="{D80BE43B-08F5-44F1-8AE7-61C1BB767993}"/>
                  </a:ext>
                </a:extLst>
              </p:cNvPr>
              <p:cNvGrpSpPr/>
              <p:nvPr/>
            </p:nvGrpSpPr>
            <p:grpSpPr>
              <a:xfrm rot="11641273">
                <a:off x="1059438" y="1140955"/>
                <a:ext cx="246536" cy="1113914"/>
                <a:chOff x="499860" y="916478"/>
                <a:chExt cx="1125740" cy="5086389"/>
              </a:xfrm>
            </p:grpSpPr>
            <p:cxnSp>
              <p:nvCxnSpPr>
                <p:cNvPr id="38" name="直接连接符 37">
                  <a:extLst>
                    <a:ext uri="{FF2B5EF4-FFF2-40B4-BE49-F238E27FC236}">
                      <a16:creationId xmlns:a16="http://schemas.microsoft.com/office/drawing/2014/main" id="{A9E23CE0-436D-47E3-8E4A-7ACACC9601FA}"/>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45" name="矩形 44">
                  <a:extLst>
                    <a:ext uri="{FF2B5EF4-FFF2-40B4-BE49-F238E27FC236}">
                      <a16:creationId xmlns:a16="http://schemas.microsoft.com/office/drawing/2014/main" id="{4F735D1C-BB28-468D-8A11-176C3E384C0D}"/>
                    </a:ext>
                  </a:extLst>
                </p:cNvPr>
                <p:cNvSpPr/>
                <p:nvPr/>
              </p:nvSpPr>
              <p:spPr>
                <a:xfrm rot="865294">
                  <a:off x="499860" y="916478"/>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34" name="矩形 33">
              <a:extLst>
                <a:ext uri="{FF2B5EF4-FFF2-40B4-BE49-F238E27FC236}">
                  <a16:creationId xmlns:a16="http://schemas.microsoft.com/office/drawing/2014/main" id="{48B51725-2F7F-4B76-AD3F-43228F87D1F2}"/>
                </a:ext>
              </a:extLst>
            </p:cNvPr>
            <p:cNvSpPr/>
            <p:nvPr/>
          </p:nvSpPr>
          <p:spPr>
            <a:xfrm>
              <a:off x="2322184" y="1679991"/>
              <a:ext cx="2339102"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运行时动态连接</a:t>
              </a:r>
              <a:endParaRPr lang="en-US" altLang="zh-CN" sz="2400" b="1" dirty="0">
                <a:solidFill>
                  <a:schemeClr val="accent1">
                    <a:lumMod val="50000"/>
                  </a:schemeClr>
                </a:solidFill>
              </a:endParaRPr>
            </a:p>
          </p:txBody>
        </p:sp>
        <p:sp>
          <p:nvSpPr>
            <p:cNvPr id="35" name="矩形 34">
              <a:extLst>
                <a:ext uri="{FF2B5EF4-FFF2-40B4-BE49-F238E27FC236}">
                  <a16:creationId xmlns:a16="http://schemas.microsoft.com/office/drawing/2014/main" id="{2E792974-F955-4A00-993D-49280E6EAA76}"/>
                </a:ext>
              </a:extLst>
            </p:cNvPr>
            <p:cNvSpPr/>
            <p:nvPr/>
          </p:nvSpPr>
          <p:spPr>
            <a:xfrm>
              <a:off x="2460380" y="2281554"/>
              <a:ext cx="8842619" cy="1494768"/>
            </a:xfrm>
            <a:prstGeom prst="rect">
              <a:avLst/>
            </a:prstGeom>
          </p:spPr>
          <p:txBody>
            <a:bodyPr wrap="square">
              <a:spAutoFit/>
            </a:bodyPr>
            <a:lstStyle/>
            <a:p>
              <a:pPr marL="285750" indent="-285750">
                <a:lnSpc>
                  <a:spcPct val="150000"/>
                </a:lnSpc>
                <a:spcBef>
                  <a:spcPts val="600"/>
                </a:spcBef>
                <a:buFont typeface="Arial" panose="020B0604020202020204" pitchFamily="34" charset="0"/>
                <a:buChar char="•"/>
              </a:pPr>
              <a:r>
                <a:rPr lang="zh-CN" altLang="en-US" sz="2000" b="1" dirty="0"/>
                <a:t>对于某些目标模块的连接，是在程序执行中需要该模块时，才对他进行连接。</a:t>
              </a:r>
              <a:endParaRPr lang="en-US" altLang="zh-CN" sz="2000" b="1" dirty="0"/>
            </a:p>
            <a:p>
              <a:pPr marL="285750" indent="-285750">
                <a:lnSpc>
                  <a:spcPct val="150000"/>
                </a:lnSpc>
                <a:spcBef>
                  <a:spcPts val="600"/>
                </a:spcBef>
                <a:buFont typeface="Arial" panose="020B0604020202020204" pitchFamily="34" charset="0"/>
                <a:buChar char="•"/>
              </a:pPr>
              <a:r>
                <a:rPr lang="zh-CN" altLang="en-US" sz="2000" b="1" dirty="0"/>
                <a:t>不仅能加快程序的装入过程，而且可以节约大量的内存空间</a:t>
              </a:r>
              <a:endParaRPr lang="en-US" altLang="zh-CN" sz="2000" b="1" dirty="0"/>
            </a:p>
          </p:txBody>
        </p:sp>
      </p:grpSp>
    </p:spTree>
    <p:extLst>
      <p:ext uri="{BB962C8B-B14F-4D97-AF65-F5344CB8AC3E}">
        <p14:creationId xmlns:p14="http://schemas.microsoft.com/office/powerpoint/2010/main" val="1536516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p:spPr>
        <p:txBody>
          <a:bodyPr/>
          <a:lstStyle/>
          <a:p>
            <a:r>
              <a:rPr lang="en-US" altLang="zh-CN" dirty="0"/>
              <a:t>01 </a:t>
            </a:r>
            <a:r>
              <a:rPr lang="zh-CN" altLang="en-US" dirty="0"/>
              <a:t>内存与地址</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303947" y="72410"/>
            <a:ext cx="1566454" cy="369332"/>
          </a:xfrm>
        </p:spPr>
        <p:txBody>
          <a:bodyPr/>
          <a:lstStyle/>
          <a:p>
            <a:r>
              <a:rPr lang="en-US" altLang="zh-CN" dirty="0"/>
              <a:t>02 </a:t>
            </a:r>
            <a:r>
              <a:rPr lang="zh-CN" altLang="en-US" dirty="0"/>
              <a:t>连续内存</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183209" y="72410"/>
            <a:ext cx="1822935" cy="369332"/>
          </a:xfrm>
        </p:spPr>
        <p:txBody>
          <a:bodyPr/>
          <a:lstStyle/>
          <a:p>
            <a:r>
              <a:rPr lang="en-US" altLang="zh-CN" dirty="0"/>
              <a:t>03 </a:t>
            </a:r>
            <a:r>
              <a:rPr lang="zh-CN" altLang="en-US" dirty="0"/>
              <a:t>非连续内存</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虚拟内存</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页面置换算法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1826141" cy="535531"/>
          </a:xfrm>
        </p:spPr>
        <p:txBody>
          <a:bodyPr/>
          <a:lstStyle/>
          <a:p>
            <a:pPr marL="0" indent="0">
              <a:buNone/>
            </a:pPr>
            <a:r>
              <a:rPr lang="zh-CN" altLang="en-US" dirty="0"/>
              <a:t>程序装入</a:t>
            </a:r>
          </a:p>
        </p:txBody>
      </p:sp>
      <p:grpSp>
        <p:nvGrpSpPr>
          <p:cNvPr id="39" name="组合 38">
            <a:extLst>
              <a:ext uri="{FF2B5EF4-FFF2-40B4-BE49-F238E27FC236}">
                <a16:creationId xmlns:a16="http://schemas.microsoft.com/office/drawing/2014/main" id="{BCD065C6-2E73-4EE8-9574-1F2B067D3F46}"/>
              </a:ext>
            </a:extLst>
          </p:cNvPr>
          <p:cNvGrpSpPr/>
          <p:nvPr/>
        </p:nvGrpSpPr>
        <p:grpSpPr>
          <a:xfrm>
            <a:off x="1155061" y="1720415"/>
            <a:ext cx="9881878" cy="3700232"/>
            <a:chOff x="1421121" y="1679991"/>
            <a:chExt cx="9881878" cy="3700232"/>
          </a:xfrm>
        </p:grpSpPr>
        <p:grpSp>
          <p:nvGrpSpPr>
            <p:cNvPr id="40" name="组合 39">
              <a:extLst>
                <a:ext uri="{FF2B5EF4-FFF2-40B4-BE49-F238E27FC236}">
                  <a16:creationId xmlns:a16="http://schemas.microsoft.com/office/drawing/2014/main" id="{03B5E4E6-4BDD-4A76-8367-EDBDE3A49FDD}"/>
                </a:ext>
              </a:extLst>
            </p:cNvPr>
            <p:cNvGrpSpPr/>
            <p:nvPr/>
          </p:nvGrpSpPr>
          <p:grpSpPr>
            <a:xfrm>
              <a:off x="1421121" y="1733687"/>
              <a:ext cx="809837" cy="1113914"/>
              <a:chOff x="611284" y="1140955"/>
              <a:chExt cx="809837" cy="1113914"/>
            </a:xfrm>
          </p:grpSpPr>
          <p:sp>
            <p:nvSpPr>
              <p:cNvPr id="43" name="文本框 42">
                <a:extLst>
                  <a:ext uri="{FF2B5EF4-FFF2-40B4-BE49-F238E27FC236}">
                    <a16:creationId xmlns:a16="http://schemas.microsoft.com/office/drawing/2014/main" id="{119491B8-CFC0-4893-978D-D83BB092D0A0}"/>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01</a:t>
                </a:r>
                <a:endParaRPr lang="zh-CN" altLang="en-US" sz="4400" dirty="0">
                  <a:solidFill>
                    <a:schemeClr val="accent1">
                      <a:lumMod val="50000"/>
                    </a:schemeClr>
                  </a:solidFill>
                </a:endParaRPr>
              </a:p>
            </p:txBody>
          </p:sp>
          <p:grpSp>
            <p:nvGrpSpPr>
              <p:cNvPr id="44" name="组合 43">
                <a:extLst>
                  <a:ext uri="{FF2B5EF4-FFF2-40B4-BE49-F238E27FC236}">
                    <a16:creationId xmlns:a16="http://schemas.microsoft.com/office/drawing/2014/main" id="{02C49EA8-1629-4132-97E8-9592BC7F17E7}"/>
                  </a:ext>
                </a:extLst>
              </p:cNvPr>
              <p:cNvGrpSpPr/>
              <p:nvPr/>
            </p:nvGrpSpPr>
            <p:grpSpPr>
              <a:xfrm rot="11641273">
                <a:off x="1059438" y="1140955"/>
                <a:ext cx="246536" cy="1113914"/>
                <a:chOff x="499860" y="916478"/>
                <a:chExt cx="1125740" cy="5086389"/>
              </a:xfrm>
            </p:grpSpPr>
            <p:cxnSp>
              <p:nvCxnSpPr>
                <p:cNvPr id="46" name="直接连接符 45">
                  <a:extLst>
                    <a:ext uri="{FF2B5EF4-FFF2-40B4-BE49-F238E27FC236}">
                      <a16:creationId xmlns:a16="http://schemas.microsoft.com/office/drawing/2014/main" id="{3398CAFC-0657-4BE2-984D-8545F686EA8F}"/>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47" name="矩形 46">
                  <a:extLst>
                    <a:ext uri="{FF2B5EF4-FFF2-40B4-BE49-F238E27FC236}">
                      <a16:creationId xmlns:a16="http://schemas.microsoft.com/office/drawing/2014/main" id="{5BDDBDBB-AF24-406A-B7B5-FF0CC894530B}"/>
                    </a:ext>
                  </a:extLst>
                </p:cNvPr>
                <p:cNvSpPr/>
                <p:nvPr/>
              </p:nvSpPr>
              <p:spPr>
                <a:xfrm rot="865294">
                  <a:off x="499860" y="916478"/>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41" name="矩形 40">
              <a:extLst>
                <a:ext uri="{FF2B5EF4-FFF2-40B4-BE49-F238E27FC236}">
                  <a16:creationId xmlns:a16="http://schemas.microsoft.com/office/drawing/2014/main" id="{03673EBF-7DD5-4BC2-AF4E-3B7ED2AE8229}"/>
                </a:ext>
              </a:extLst>
            </p:cNvPr>
            <p:cNvSpPr/>
            <p:nvPr/>
          </p:nvSpPr>
          <p:spPr>
            <a:xfrm>
              <a:off x="2322184" y="1679991"/>
              <a:ext cx="1620957" cy="596510"/>
            </a:xfrm>
            <a:prstGeom prst="rect">
              <a:avLst/>
            </a:prstGeom>
          </p:spPr>
          <p:txBody>
            <a:bodyPr wrap="none">
              <a:spAutoFit/>
            </a:bodyPr>
            <a:lstStyle/>
            <a:p>
              <a:pPr lvl="0">
                <a:lnSpc>
                  <a:spcPct val="130000"/>
                </a:lnSpc>
              </a:pPr>
              <a:r>
                <a:rPr lang="zh-CN" altLang="en-US" sz="2800" b="1" dirty="0">
                  <a:solidFill>
                    <a:schemeClr val="accent1">
                      <a:lumMod val="50000"/>
                    </a:schemeClr>
                  </a:solidFill>
                </a:rPr>
                <a:t>绝对装入</a:t>
              </a:r>
              <a:endParaRPr lang="en-US" altLang="zh-CN" sz="2800" b="1" dirty="0">
                <a:solidFill>
                  <a:schemeClr val="accent1">
                    <a:lumMod val="50000"/>
                  </a:schemeClr>
                </a:solidFill>
              </a:endParaRPr>
            </a:p>
          </p:txBody>
        </p:sp>
        <p:sp>
          <p:nvSpPr>
            <p:cNvPr id="42" name="矩形 41">
              <a:extLst>
                <a:ext uri="{FF2B5EF4-FFF2-40B4-BE49-F238E27FC236}">
                  <a16:creationId xmlns:a16="http://schemas.microsoft.com/office/drawing/2014/main" id="{ABC73D1B-EAFC-431B-980F-8F87C3062484}"/>
                </a:ext>
              </a:extLst>
            </p:cNvPr>
            <p:cNvSpPr/>
            <p:nvPr/>
          </p:nvSpPr>
          <p:spPr>
            <a:xfrm>
              <a:off x="2460380" y="2281554"/>
              <a:ext cx="8842619" cy="3098669"/>
            </a:xfrm>
            <a:prstGeom prst="rect">
              <a:avLst/>
            </a:prstGeom>
          </p:spPr>
          <p:txBody>
            <a:bodyPr wrap="square">
              <a:spAutoFit/>
            </a:bodyPr>
            <a:lstStyle/>
            <a:p>
              <a:pPr marL="285750" indent="-285750">
                <a:lnSpc>
                  <a:spcPct val="150000"/>
                </a:lnSpc>
                <a:spcBef>
                  <a:spcPts val="600"/>
                </a:spcBef>
                <a:buFont typeface="Arial" panose="020B0604020202020204" pitchFamily="34" charset="0"/>
                <a:buChar char="•"/>
              </a:pPr>
              <a:r>
                <a:rPr lang="zh-CN" altLang="en-US" sz="2400" b="1" dirty="0"/>
                <a:t>编译程序产生绝对地址的目标代码</a:t>
              </a:r>
              <a:endParaRPr lang="en-US" altLang="zh-CN" sz="2400" b="1" dirty="0"/>
            </a:p>
            <a:p>
              <a:pPr marL="285750" indent="-285750">
                <a:lnSpc>
                  <a:spcPct val="150000"/>
                </a:lnSpc>
                <a:spcBef>
                  <a:spcPts val="600"/>
                </a:spcBef>
                <a:buFont typeface="Arial" panose="020B0604020202020204" pitchFamily="34" charset="0"/>
                <a:buChar char="•"/>
              </a:pPr>
              <a:r>
                <a:rPr lang="zh-CN" altLang="en-US" sz="2400" b="1" dirty="0"/>
                <a:t>装入程序按照装入模块中的地址，将程序和数据装入内存</a:t>
              </a:r>
              <a:endParaRPr lang="en-US" altLang="zh-CN" sz="2400" b="1" dirty="0"/>
            </a:p>
            <a:p>
              <a:pPr marL="285750" indent="-285750">
                <a:lnSpc>
                  <a:spcPct val="150000"/>
                </a:lnSpc>
                <a:spcBef>
                  <a:spcPts val="600"/>
                </a:spcBef>
                <a:buFont typeface="Arial" panose="020B0604020202020204" pitchFamily="34" charset="0"/>
                <a:buChar char="•"/>
              </a:pPr>
              <a:r>
                <a:rPr lang="zh-CN" altLang="en-US" sz="2400" b="1" dirty="0"/>
                <a:t>逻辑地址与实际地址相同</a:t>
              </a:r>
              <a:endParaRPr lang="en-US" altLang="zh-CN" sz="2400" b="1" dirty="0"/>
            </a:p>
            <a:p>
              <a:pPr marL="285750" indent="-285750">
                <a:lnSpc>
                  <a:spcPct val="150000"/>
                </a:lnSpc>
                <a:spcBef>
                  <a:spcPts val="600"/>
                </a:spcBef>
                <a:buFont typeface="Arial" panose="020B0604020202020204" pitchFamily="34" charset="0"/>
                <a:buChar char="•"/>
              </a:pPr>
              <a:r>
                <a:rPr lang="zh-CN" altLang="en-US" sz="2400" b="1" dirty="0"/>
                <a:t>只适用于单道环境</a:t>
              </a:r>
              <a:endParaRPr lang="en-US" altLang="zh-CN" sz="2400" b="1" dirty="0"/>
            </a:p>
            <a:p>
              <a:pPr>
                <a:lnSpc>
                  <a:spcPct val="150000"/>
                </a:lnSpc>
                <a:spcBef>
                  <a:spcPts val="600"/>
                </a:spcBef>
              </a:pPr>
              <a:endParaRPr lang="zh-CN" altLang="en-US" sz="2400" b="1" dirty="0"/>
            </a:p>
          </p:txBody>
        </p:sp>
      </p:grpSp>
    </p:spTree>
    <p:extLst>
      <p:ext uri="{BB962C8B-B14F-4D97-AF65-F5344CB8AC3E}">
        <p14:creationId xmlns:p14="http://schemas.microsoft.com/office/powerpoint/2010/main" val="2978710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p:spPr>
        <p:txBody>
          <a:bodyPr/>
          <a:lstStyle/>
          <a:p>
            <a:r>
              <a:rPr lang="en-US" altLang="zh-CN" dirty="0"/>
              <a:t>01 </a:t>
            </a:r>
            <a:r>
              <a:rPr lang="zh-CN" altLang="en-US" dirty="0"/>
              <a:t>内存与地址</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303947" y="72410"/>
            <a:ext cx="1566454" cy="369332"/>
          </a:xfrm>
        </p:spPr>
        <p:txBody>
          <a:bodyPr/>
          <a:lstStyle/>
          <a:p>
            <a:r>
              <a:rPr lang="en-US" altLang="zh-CN" dirty="0"/>
              <a:t>02 </a:t>
            </a:r>
            <a:r>
              <a:rPr lang="zh-CN" altLang="en-US" dirty="0"/>
              <a:t>连续内存</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183209" y="72410"/>
            <a:ext cx="1822935" cy="369332"/>
          </a:xfrm>
        </p:spPr>
        <p:txBody>
          <a:bodyPr/>
          <a:lstStyle/>
          <a:p>
            <a:r>
              <a:rPr lang="en-US" altLang="zh-CN" dirty="0"/>
              <a:t>03 </a:t>
            </a:r>
            <a:r>
              <a:rPr lang="zh-CN" altLang="en-US" dirty="0"/>
              <a:t>非连续内存</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67838"/>
            <a:ext cx="1566454" cy="369332"/>
          </a:xfrm>
        </p:spPr>
        <p:txBody>
          <a:bodyPr/>
          <a:lstStyle/>
          <a:p>
            <a:r>
              <a:rPr lang="en-US" altLang="zh-CN" dirty="0"/>
              <a:t>04 </a:t>
            </a:r>
            <a:r>
              <a:rPr lang="zh-CN" altLang="en-US" dirty="0"/>
              <a:t>虚拟内存</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页面置换算法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1826141" cy="535531"/>
          </a:xfrm>
        </p:spPr>
        <p:txBody>
          <a:bodyPr/>
          <a:lstStyle/>
          <a:p>
            <a:pPr marL="0" indent="0">
              <a:buNone/>
            </a:pPr>
            <a:r>
              <a:rPr lang="zh-CN" altLang="en-US" dirty="0"/>
              <a:t>程序装入</a:t>
            </a:r>
          </a:p>
        </p:txBody>
      </p:sp>
      <p:grpSp>
        <p:nvGrpSpPr>
          <p:cNvPr id="39" name="组合 38">
            <a:extLst>
              <a:ext uri="{FF2B5EF4-FFF2-40B4-BE49-F238E27FC236}">
                <a16:creationId xmlns:a16="http://schemas.microsoft.com/office/drawing/2014/main" id="{BCD065C6-2E73-4EE8-9574-1F2B067D3F46}"/>
              </a:ext>
            </a:extLst>
          </p:cNvPr>
          <p:cNvGrpSpPr/>
          <p:nvPr/>
        </p:nvGrpSpPr>
        <p:grpSpPr>
          <a:xfrm>
            <a:off x="1155061" y="1720415"/>
            <a:ext cx="9881878" cy="4885172"/>
            <a:chOff x="1421121" y="1679991"/>
            <a:chExt cx="9881878" cy="4885172"/>
          </a:xfrm>
        </p:grpSpPr>
        <p:grpSp>
          <p:nvGrpSpPr>
            <p:cNvPr id="40" name="组合 39">
              <a:extLst>
                <a:ext uri="{FF2B5EF4-FFF2-40B4-BE49-F238E27FC236}">
                  <a16:creationId xmlns:a16="http://schemas.microsoft.com/office/drawing/2014/main" id="{03B5E4E6-4BDD-4A76-8367-EDBDE3A49FDD}"/>
                </a:ext>
              </a:extLst>
            </p:cNvPr>
            <p:cNvGrpSpPr/>
            <p:nvPr/>
          </p:nvGrpSpPr>
          <p:grpSpPr>
            <a:xfrm>
              <a:off x="1421121" y="1733687"/>
              <a:ext cx="809837" cy="1113914"/>
              <a:chOff x="611284" y="1140955"/>
              <a:chExt cx="809837" cy="1113914"/>
            </a:xfrm>
          </p:grpSpPr>
          <p:sp>
            <p:nvSpPr>
              <p:cNvPr id="43" name="文本框 42">
                <a:extLst>
                  <a:ext uri="{FF2B5EF4-FFF2-40B4-BE49-F238E27FC236}">
                    <a16:creationId xmlns:a16="http://schemas.microsoft.com/office/drawing/2014/main" id="{119491B8-CFC0-4893-978D-D83BB092D0A0}"/>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02</a:t>
                </a:r>
                <a:endParaRPr lang="zh-CN" altLang="en-US" sz="4400" dirty="0">
                  <a:solidFill>
                    <a:schemeClr val="accent1">
                      <a:lumMod val="50000"/>
                    </a:schemeClr>
                  </a:solidFill>
                </a:endParaRPr>
              </a:p>
            </p:txBody>
          </p:sp>
          <p:grpSp>
            <p:nvGrpSpPr>
              <p:cNvPr id="44" name="组合 43">
                <a:extLst>
                  <a:ext uri="{FF2B5EF4-FFF2-40B4-BE49-F238E27FC236}">
                    <a16:creationId xmlns:a16="http://schemas.microsoft.com/office/drawing/2014/main" id="{02C49EA8-1629-4132-97E8-9592BC7F17E7}"/>
                  </a:ext>
                </a:extLst>
              </p:cNvPr>
              <p:cNvGrpSpPr/>
              <p:nvPr/>
            </p:nvGrpSpPr>
            <p:grpSpPr>
              <a:xfrm rot="11641273">
                <a:off x="1059438" y="1140955"/>
                <a:ext cx="246536" cy="1113914"/>
                <a:chOff x="499860" y="916478"/>
                <a:chExt cx="1125740" cy="5086389"/>
              </a:xfrm>
            </p:grpSpPr>
            <p:cxnSp>
              <p:nvCxnSpPr>
                <p:cNvPr id="46" name="直接连接符 45">
                  <a:extLst>
                    <a:ext uri="{FF2B5EF4-FFF2-40B4-BE49-F238E27FC236}">
                      <a16:creationId xmlns:a16="http://schemas.microsoft.com/office/drawing/2014/main" id="{3398CAFC-0657-4BE2-984D-8545F686EA8F}"/>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47" name="矩形 46">
                  <a:extLst>
                    <a:ext uri="{FF2B5EF4-FFF2-40B4-BE49-F238E27FC236}">
                      <a16:creationId xmlns:a16="http://schemas.microsoft.com/office/drawing/2014/main" id="{5BDDBDBB-AF24-406A-B7B5-FF0CC894530B}"/>
                    </a:ext>
                  </a:extLst>
                </p:cNvPr>
                <p:cNvSpPr/>
                <p:nvPr/>
              </p:nvSpPr>
              <p:spPr>
                <a:xfrm rot="865294">
                  <a:off x="499860" y="916478"/>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41" name="矩形 40">
              <a:extLst>
                <a:ext uri="{FF2B5EF4-FFF2-40B4-BE49-F238E27FC236}">
                  <a16:creationId xmlns:a16="http://schemas.microsoft.com/office/drawing/2014/main" id="{03673EBF-7DD5-4BC2-AF4E-3B7ED2AE8229}"/>
                </a:ext>
              </a:extLst>
            </p:cNvPr>
            <p:cNvSpPr/>
            <p:nvPr/>
          </p:nvSpPr>
          <p:spPr>
            <a:xfrm>
              <a:off x="2322184" y="1679991"/>
              <a:ext cx="2339102" cy="596510"/>
            </a:xfrm>
            <a:prstGeom prst="rect">
              <a:avLst/>
            </a:prstGeom>
          </p:spPr>
          <p:txBody>
            <a:bodyPr wrap="none">
              <a:spAutoFit/>
            </a:bodyPr>
            <a:lstStyle/>
            <a:p>
              <a:pPr lvl="0">
                <a:lnSpc>
                  <a:spcPct val="130000"/>
                </a:lnSpc>
              </a:pPr>
              <a:r>
                <a:rPr lang="zh-CN" altLang="en-US" sz="2800" b="1" dirty="0">
                  <a:solidFill>
                    <a:schemeClr val="accent1">
                      <a:lumMod val="50000"/>
                    </a:schemeClr>
                  </a:solidFill>
                </a:rPr>
                <a:t>可重定位装入</a:t>
              </a:r>
              <a:endParaRPr lang="en-US" altLang="zh-CN" sz="2800" b="1" dirty="0">
                <a:solidFill>
                  <a:schemeClr val="accent1">
                    <a:lumMod val="50000"/>
                  </a:schemeClr>
                </a:solidFill>
              </a:endParaRPr>
            </a:p>
          </p:txBody>
        </p:sp>
        <p:sp>
          <p:nvSpPr>
            <p:cNvPr id="42" name="矩形 41">
              <a:extLst>
                <a:ext uri="{FF2B5EF4-FFF2-40B4-BE49-F238E27FC236}">
                  <a16:creationId xmlns:a16="http://schemas.microsoft.com/office/drawing/2014/main" id="{ABC73D1B-EAFC-431B-980F-8F87C3062484}"/>
                </a:ext>
              </a:extLst>
            </p:cNvPr>
            <p:cNvSpPr/>
            <p:nvPr/>
          </p:nvSpPr>
          <p:spPr>
            <a:xfrm>
              <a:off x="2460380" y="2281554"/>
              <a:ext cx="8842619" cy="4283609"/>
            </a:xfrm>
            <a:prstGeom prst="rect">
              <a:avLst/>
            </a:prstGeom>
          </p:spPr>
          <p:txBody>
            <a:bodyPr wrap="square">
              <a:spAutoFit/>
            </a:bodyPr>
            <a:lstStyle/>
            <a:p>
              <a:pPr marL="285750" indent="-285750">
                <a:lnSpc>
                  <a:spcPct val="150000"/>
                </a:lnSpc>
                <a:spcBef>
                  <a:spcPts val="600"/>
                </a:spcBef>
                <a:buFont typeface="Arial" panose="020B0604020202020204" pitchFamily="34" charset="0"/>
                <a:buChar char="•"/>
              </a:pPr>
              <a:r>
                <a:rPr lang="zh-CN" altLang="en-US" sz="2400" b="1" dirty="0"/>
                <a:t>多个目标模块的起始地址都是从</a:t>
              </a:r>
              <a:r>
                <a:rPr lang="en-US" altLang="zh-CN" sz="2400" b="1" dirty="0"/>
                <a:t>0</a:t>
              </a:r>
              <a:r>
                <a:rPr lang="zh-CN" altLang="en-US" sz="2400" b="1" dirty="0"/>
                <a:t>开始</a:t>
              </a:r>
              <a:endParaRPr lang="en-US" altLang="zh-CN" sz="2400" b="1" dirty="0"/>
            </a:p>
            <a:p>
              <a:pPr marL="285750" indent="-285750">
                <a:lnSpc>
                  <a:spcPct val="150000"/>
                </a:lnSpc>
                <a:spcBef>
                  <a:spcPts val="600"/>
                </a:spcBef>
                <a:buFont typeface="Arial" panose="020B0604020202020204" pitchFamily="34" charset="0"/>
                <a:buChar char="•"/>
              </a:pPr>
              <a:r>
                <a:rPr lang="zh-CN" altLang="en-US" sz="2400" b="1" dirty="0"/>
                <a:t>程序中的其他地址都是相对于起始地址的</a:t>
              </a:r>
              <a:endParaRPr lang="en-US" altLang="zh-CN" sz="2400" b="1" dirty="0"/>
            </a:p>
            <a:p>
              <a:pPr marL="285750" indent="-285750">
                <a:lnSpc>
                  <a:spcPct val="150000"/>
                </a:lnSpc>
                <a:spcBef>
                  <a:spcPts val="600"/>
                </a:spcBef>
                <a:buFont typeface="Arial" panose="020B0604020202020204" pitchFamily="34" charset="0"/>
                <a:buChar char="•"/>
              </a:pPr>
              <a:r>
                <a:rPr lang="zh-CN" altLang="en-US" sz="2400" b="1" dirty="0"/>
                <a:t>根据内存情况将模块装入内存时，对目标程序中指令和数据地址进行修改</a:t>
              </a:r>
              <a:endParaRPr lang="en-US" altLang="zh-CN" sz="2400" b="1" dirty="0"/>
            </a:p>
            <a:p>
              <a:pPr marL="285750" indent="-285750">
                <a:lnSpc>
                  <a:spcPct val="150000"/>
                </a:lnSpc>
                <a:spcBef>
                  <a:spcPts val="600"/>
                </a:spcBef>
                <a:buFont typeface="Arial" panose="020B0604020202020204" pitchFamily="34" charset="0"/>
                <a:buChar char="•"/>
              </a:pPr>
              <a:r>
                <a:rPr lang="zh-CN" altLang="en-US" sz="2400" b="1" dirty="0"/>
                <a:t>地址变换通常是在装入时一次完成</a:t>
              </a:r>
              <a:endParaRPr lang="en-US" altLang="zh-CN" sz="2400" b="1" dirty="0"/>
            </a:p>
            <a:p>
              <a:pPr marL="285750" indent="-285750">
                <a:lnSpc>
                  <a:spcPct val="150000"/>
                </a:lnSpc>
                <a:spcBef>
                  <a:spcPts val="600"/>
                </a:spcBef>
                <a:buFont typeface="Arial" panose="020B0604020202020204" pitchFamily="34" charset="0"/>
                <a:buChar char="•"/>
              </a:pPr>
              <a:r>
                <a:rPr lang="zh-CN" altLang="en-US" sz="2400" b="1" dirty="0"/>
                <a:t>又称为静态重定位</a:t>
              </a:r>
              <a:endParaRPr lang="en-US" altLang="zh-CN" sz="2400" b="1" dirty="0"/>
            </a:p>
            <a:p>
              <a:pPr marL="285750" indent="-285750">
                <a:lnSpc>
                  <a:spcPct val="150000"/>
                </a:lnSpc>
                <a:spcBef>
                  <a:spcPts val="600"/>
                </a:spcBef>
                <a:buFont typeface="Arial" panose="020B0604020202020204" pitchFamily="34" charset="0"/>
                <a:buChar char="•"/>
              </a:pPr>
              <a:r>
                <a:rPr lang="zh-CN" altLang="en-US" sz="2400" b="1" dirty="0"/>
                <a:t>必须一次载入内存</a:t>
              </a:r>
            </a:p>
          </p:txBody>
        </p:sp>
      </p:grpSp>
      <p:pic>
        <p:nvPicPr>
          <p:cNvPr id="8" name="图片 7">
            <a:extLst>
              <a:ext uri="{FF2B5EF4-FFF2-40B4-BE49-F238E27FC236}">
                <a16:creationId xmlns:a16="http://schemas.microsoft.com/office/drawing/2014/main" id="{B95703E9-F4B1-4EED-B708-21C4F1ADCCA1}"/>
              </a:ext>
            </a:extLst>
          </p:cNvPr>
          <p:cNvPicPr>
            <a:picLocks noChangeAspect="1"/>
          </p:cNvPicPr>
          <p:nvPr/>
        </p:nvPicPr>
        <p:blipFill>
          <a:blip r:embed="rId2"/>
          <a:stretch>
            <a:fillRect/>
          </a:stretch>
        </p:blipFill>
        <p:spPr>
          <a:xfrm>
            <a:off x="7432914" y="4419600"/>
            <a:ext cx="4454701" cy="2162790"/>
          </a:xfrm>
          <a:prstGeom prst="rect">
            <a:avLst/>
          </a:prstGeom>
        </p:spPr>
      </p:pic>
    </p:spTree>
    <p:extLst>
      <p:ext uri="{BB962C8B-B14F-4D97-AF65-F5344CB8AC3E}">
        <p14:creationId xmlns:p14="http://schemas.microsoft.com/office/powerpoint/2010/main" val="442062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p:spPr>
        <p:txBody>
          <a:bodyPr/>
          <a:lstStyle/>
          <a:p>
            <a:r>
              <a:rPr lang="en-US" altLang="zh-CN" dirty="0"/>
              <a:t>01 </a:t>
            </a:r>
            <a:r>
              <a:rPr lang="zh-CN" altLang="en-US" dirty="0"/>
              <a:t>内存与地址</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303947" y="72410"/>
            <a:ext cx="1566454" cy="369332"/>
          </a:xfrm>
        </p:spPr>
        <p:txBody>
          <a:bodyPr/>
          <a:lstStyle/>
          <a:p>
            <a:r>
              <a:rPr lang="en-US" altLang="zh-CN" dirty="0"/>
              <a:t>02 </a:t>
            </a:r>
            <a:r>
              <a:rPr lang="zh-CN" altLang="en-US" dirty="0"/>
              <a:t>连续内存</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183209" y="72410"/>
            <a:ext cx="1822935" cy="369332"/>
          </a:xfrm>
        </p:spPr>
        <p:txBody>
          <a:bodyPr/>
          <a:lstStyle/>
          <a:p>
            <a:r>
              <a:rPr lang="en-US" altLang="zh-CN" dirty="0"/>
              <a:t>03 </a:t>
            </a:r>
            <a:r>
              <a:rPr lang="zh-CN" altLang="en-US" dirty="0"/>
              <a:t>非连续内存</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虚拟内存</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页面置换算法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1826141" cy="535531"/>
          </a:xfrm>
        </p:spPr>
        <p:txBody>
          <a:bodyPr/>
          <a:lstStyle/>
          <a:p>
            <a:pPr marL="0" indent="0">
              <a:buNone/>
            </a:pPr>
            <a:r>
              <a:rPr lang="zh-CN" altLang="en-US" dirty="0"/>
              <a:t>程序装入</a:t>
            </a:r>
          </a:p>
        </p:txBody>
      </p:sp>
      <p:grpSp>
        <p:nvGrpSpPr>
          <p:cNvPr id="39" name="组合 38">
            <a:extLst>
              <a:ext uri="{FF2B5EF4-FFF2-40B4-BE49-F238E27FC236}">
                <a16:creationId xmlns:a16="http://schemas.microsoft.com/office/drawing/2014/main" id="{BCD065C6-2E73-4EE8-9574-1F2B067D3F46}"/>
              </a:ext>
            </a:extLst>
          </p:cNvPr>
          <p:cNvGrpSpPr/>
          <p:nvPr/>
        </p:nvGrpSpPr>
        <p:grpSpPr>
          <a:xfrm>
            <a:off x="1155061" y="1720415"/>
            <a:ext cx="9881878" cy="4962116"/>
            <a:chOff x="1421121" y="1679991"/>
            <a:chExt cx="9881878" cy="4962116"/>
          </a:xfrm>
        </p:grpSpPr>
        <p:grpSp>
          <p:nvGrpSpPr>
            <p:cNvPr id="40" name="组合 39">
              <a:extLst>
                <a:ext uri="{FF2B5EF4-FFF2-40B4-BE49-F238E27FC236}">
                  <a16:creationId xmlns:a16="http://schemas.microsoft.com/office/drawing/2014/main" id="{03B5E4E6-4BDD-4A76-8367-EDBDE3A49FDD}"/>
                </a:ext>
              </a:extLst>
            </p:cNvPr>
            <p:cNvGrpSpPr/>
            <p:nvPr/>
          </p:nvGrpSpPr>
          <p:grpSpPr>
            <a:xfrm>
              <a:off x="1421121" y="1733687"/>
              <a:ext cx="809837" cy="1113914"/>
              <a:chOff x="611284" y="1140955"/>
              <a:chExt cx="809837" cy="1113914"/>
            </a:xfrm>
          </p:grpSpPr>
          <p:sp>
            <p:nvSpPr>
              <p:cNvPr id="43" name="文本框 42">
                <a:extLst>
                  <a:ext uri="{FF2B5EF4-FFF2-40B4-BE49-F238E27FC236}">
                    <a16:creationId xmlns:a16="http://schemas.microsoft.com/office/drawing/2014/main" id="{119491B8-CFC0-4893-978D-D83BB092D0A0}"/>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03</a:t>
                </a:r>
                <a:endParaRPr lang="zh-CN" altLang="en-US" sz="4400" dirty="0">
                  <a:solidFill>
                    <a:schemeClr val="accent1">
                      <a:lumMod val="50000"/>
                    </a:schemeClr>
                  </a:solidFill>
                </a:endParaRPr>
              </a:p>
            </p:txBody>
          </p:sp>
          <p:grpSp>
            <p:nvGrpSpPr>
              <p:cNvPr id="44" name="组合 43">
                <a:extLst>
                  <a:ext uri="{FF2B5EF4-FFF2-40B4-BE49-F238E27FC236}">
                    <a16:creationId xmlns:a16="http://schemas.microsoft.com/office/drawing/2014/main" id="{02C49EA8-1629-4132-97E8-9592BC7F17E7}"/>
                  </a:ext>
                </a:extLst>
              </p:cNvPr>
              <p:cNvGrpSpPr/>
              <p:nvPr/>
            </p:nvGrpSpPr>
            <p:grpSpPr>
              <a:xfrm rot="11641273">
                <a:off x="1059438" y="1140955"/>
                <a:ext cx="246536" cy="1113914"/>
                <a:chOff x="499860" y="916478"/>
                <a:chExt cx="1125740" cy="5086389"/>
              </a:xfrm>
            </p:grpSpPr>
            <p:cxnSp>
              <p:nvCxnSpPr>
                <p:cNvPr id="46" name="直接连接符 45">
                  <a:extLst>
                    <a:ext uri="{FF2B5EF4-FFF2-40B4-BE49-F238E27FC236}">
                      <a16:creationId xmlns:a16="http://schemas.microsoft.com/office/drawing/2014/main" id="{3398CAFC-0657-4BE2-984D-8545F686EA8F}"/>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47" name="矩形 46">
                  <a:extLst>
                    <a:ext uri="{FF2B5EF4-FFF2-40B4-BE49-F238E27FC236}">
                      <a16:creationId xmlns:a16="http://schemas.microsoft.com/office/drawing/2014/main" id="{5BDDBDBB-AF24-406A-B7B5-FF0CC894530B}"/>
                    </a:ext>
                  </a:extLst>
                </p:cNvPr>
                <p:cNvSpPr/>
                <p:nvPr/>
              </p:nvSpPr>
              <p:spPr>
                <a:xfrm rot="865294">
                  <a:off x="499860" y="916478"/>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41" name="矩形 40">
              <a:extLst>
                <a:ext uri="{FF2B5EF4-FFF2-40B4-BE49-F238E27FC236}">
                  <a16:creationId xmlns:a16="http://schemas.microsoft.com/office/drawing/2014/main" id="{03673EBF-7DD5-4BC2-AF4E-3B7ED2AE8229}"/>
                </a:ext>
              </a:extLst>
            </p:cNvPr>
            <p:cNvSpPr/>
            <p:nvPr/>
          </p:nvSpPr>
          <p:spPr>
            <a:xfrm>
              <a:off x="2322184" y="1679991"/>
              <a:ext cx="2698175" cy="596510"/>
            </a:xfrm>
            <a:prstGeom prst="rect">
              <a:avLst/>
            </a:prstGeom>
          </p:spPr>
          <p:txBody>
            <a:bodyPr wrap="none">
              <a:spAutoFit/>
            </a:bodyPr>
            <a:lstStyle/>
            <a:p>
              <a:pPr lvl="0">
                <a:lnSpc>
                  <a:spcPct val="130000"/>
                </a:lnSpc>
              </a:pPr>
              <a:r>
                <a:rPr lang="zh-CN" altLang="en-US" sz="2800" b="1" dirty="0">
                  <a:solidFill>
                    <a:schemeClr val="accent1">
                      <a:lumMod val="50000"/>
                    </a:schemeClr>
                  </a:solidFill>
                </a:rPr>
                <a:t>动态运行时装入</a:t>
              </a:r>
              <a:endParaRPr lang="en-US" altLang="zh-CN" sz="2800" b="1" dirty="0">
                <a:solidFill>
                  <a:schemeClr val="accent1">
                    <a:lumMod val="50000"/>
                  </a:schemeClr>
                </a:solidFill>
              </a:endParaRPr>
            </a:p>
          </p:txBody>
        </p:sp>
        <p:sp>
          <p:nvSpPr>
            <p:cNvPr id="42" name="矩形 41">
              <a:extLst>
                <a:ext uri="{FF2B5EF4-FFF2-40B4-BE49-F238E27FC236}">
                  <a16:creationId xmlns:a16="http://schemas.microsoft.com/office/drawing/2014/main" id="{ABC73D1B-EAFC-431B-980F-8F87C3062484}"/>
                </a:ext>
              </a:extLst>
            </p:cNvPr>
            <p:cNvSpPr/>
            <p:nvPr/>
          </p:nvSpPr>
          <p:spPr>
            <a:xfrm>
              <a:off x="2460380" y="2281554"/>
              <a:ext cx="8842619" cy="4360553"/>
            </a:xfrm>
            <a:prstGeom prst="rect">
              <a:avLst/>
            </a:prstGeom>
          </p:spPr>
          <p:txBody>
            <a:bodyPr wrap="square">
              <a:spAutoFit/>
            </a:bodyPr>
            <a:lstStyle/>
            <a:p>
              <a:pPr marL="285750" indent="-285750">
                <a:lnSpc>
                  <a:spcPct val="150000"/>
                </a:lnSpc>
                <a:spcBef>
                  <a:spcPts val="600"/>
                </a:spcBef>
                <a:buFont typeface="Arial" panose="020B0604020202020204" pitchFamily="34" charset="0"/>
                <a:buChar char="•"/>
              </a:pPr>
              <a:r>
                <a:rPr lang="zh-CN" altLang="en-US" sz="2400" b="1" dirty="0"/>
                <a:t>程序在内存中会发生移动</a:t>
              </a:r>
              <a:endParaRPr lang="en-US" altLang="zh-CN" sz="2400" b="1" dirty="0"/>
            </a:p>
            <a:p>
              <a:pPr marL="285750" indent="-285750">
                <a:lnSpc>
                  <a:spcPct val="150000"/>
                </a:lnSpc>
                <a:spcBef>
                  <a:spcPts val="600"/>
                </a:spcBef>
                <a:buFont typeface="Arial" panose="020B0604020202020204" pitchFamily="34" charset="0"/>
                <a:buChar char="•"/>
              </a:pPr>
              <a:r>
                <a:rPr lang="zh-CN" altLang="en-US" sz="2400" b="1" dirty="0"/>
                <a:t>程序真正要执行时开始地址转换，之前保持相对地址</a:t>
              </a:r>
              <a:endParaRPr lang="en-US" altLang="zh-CN" sz="2400" b="1" dirty="0"/>
            </a:p>
            <a:p>
              <a:pPr marL="285750" indent="-285750">
                <a:lnSpc>
                  <a:spcPct val="150000"/>
                </a:lnSpc>
                <a:spcBef>
                  <a:spcPts val="600"/>
                </a:spcBef>
                <a:buFont typeface="Arial" panose="020B0604020202020204" pitchFamily="34" charset="0"/>
                <a:buChar char="•"/>
              </a:pPr>
              <a:r>
                <a:rPr lang="zh-CN" altLang="en-US" sz="2400" b="1" dirty="0"/>
                <a:t>需要</a:t>
              </a:r>
              <a:r>
                <a:rPr lang="zh-CN" altLang="en-US" sz="2400" b="1" dirty="0">
                  <a:solidFill>
                    <a:srgbClr val="FF0000"/>
                  </a:solidFill>
                </a:rPr>
                <a:t>重定位寄存器</a:t>
              </a:r>
              <a:r>
                <a:rPr lang="zh-CN" altLang="en-US" sz="2400" b="1" dirty="0"/>
                <a:t>支持</a:t>
              </a:r>
              <a:endParaRPr lang="en-US" altLang="zh-CN" sz="2400" b="1" dirty="0"/>
            </a:p>
            <a:p>
              <a:pPr marL="285750" indent="-285750">
                <a:lnSpc>
                  <a:spcPct val="150000"/>
                </a:lnSpc>
                <a:spcBef>
                  <a:spcPts val="600"/>
                </a:spcBef>
                <a:buFont typeface="Arial" panose="020B0604020202020204" pitchFamily="34" charset="0"/>
                <a:buChar char="•"/>
              </a:pPr>
              <a:r>
                <a:rPr lang="zh-CN" altLang="en-US" sz="2400" b="1" dirty="0"/>
                <a:t>可将程序分配到不连续存储区</a:t>
              </a:r>
              <a:endParaRPr lang="en-US" altLang="zh-CN" sz="2400" b="1" dirty="0"/>
            </a:p>
            <a:p>
              <a:pPr marL="285750" indent="-285750">
                <a:lnSpc>
                  <a:spcPct val="150000"/>
                </a:lnSpc>
                <a:spcBef>
                  <a:spcPts val="600"/>
                </a:spcBef>
                <a:buFont typeface="Arial" panose="020B0604020202020204" pitchFamily="34" charset="0"/>
                <a:buChar char="•"/>
              </a:pPr>
              <a:r>
                <a:rPr lang="zh-CN" altLang="en-US" sz="2400" b="1" dirty="0"/>
                <a:t>程序可异步运行，可动态申请内存</a:t>
              </a:r>
              <a:endParaRPr lang="en-US" altLang="zh-CN" sz="2400" b="1" dirty="0"/>
            </a:p>
            <a:p>
              <a:pPr marL="285750" indent="-285750">
                <a:lnSpc>
                  <a:spcPct val="150000"/>
                </a:lnSpc>
                <a:spcBef>
                  <a:spcPts val="600"/>
                </a:spcBef>
                <a:buFont typeface="Arial" panose="020B0604020202020204" pitchFamily="34" charset="0"/>
                <a:buChar char="•"/>
              </a:pPr>
              <a:r>
                <a:rPr lang="zh-CN" altLang="en-US" sz="2400" b="1" dirty="0"/>
                <a:t>便于程序段共享</a:t>
              </a:r>
              <a:endParaRPr lang="en-US" altLang="zh-CN" sz="2400" b="1" dirty="0"/>
            </a:p>
            <a:p>
              <a:pPr marL="285750" indent="-285750">
                <a:lnSpc>
                  <a:spcPct val="150000"/>
                </a:lnSpc>
                <a:spcBef>
                  <a:spcPts val="600"/>
                </a:spcBef>
                <a:buFont typeface="Arial" panose="020B0604020202020204" pitchFamily="34" charset="0"/>
                <a:buChar char="•"/>
              </a:pPr>
              <a:r>
                <a:rPr lang="zh-CN" altLang="en-US" sz="2400" b="1" dirty="0"/>
                <a:t>逻辑空间可以大于物理空间</a:t>
              </a:r>
            </a:p>
          </p:txBody>
        </p:sp>
      </p:grpSp>
    </p:spTree>
    <p:extLst>
      <p:ext uri="{BB962C8B-B14F-4D97-AF65-F5344CB8AC3E}">
        <p14:creationId xmlns:p14="http://schemas.microsoft.com/office/powerpoint/2010/main" val="1744831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p:spPr>
        <p:txBody>
          <a:bodyPr/>
          <a:lstStyle/>
          <a:p>
            <a:r>
              <a:rPr lang="en-US" altLang="zh-CN" dirty="0"/>
              <a:t>01 </a:t>
            </a:r>
            <a:r>
              <a:rPr lang="zh-CN" altLang="en-US" dirty="0"/>
              <a:t>内存与地址</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303947" y="72410"/>
            <a:ext cx="1566454" cy="369332"/>
          </a:xfrm>
        </p:spPr>
        <p:txBody>
          <a:bodyPr/>
          <a:lstStyle/>
          <a:p>
            <a:r>
              <a:rPr lang="en-US" altLang="zh-CN" dirty="0"/>
              <a:t>02 </a:t>
            </a:r>
            <a:r>
              <a:rPr lang="zh-CN" altLang="en-US" dirty="0"/>
              <a:t>连续内存</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183209" y="72410"/>
            <a:ext cx="1822935" cy="369332"/>
          </a:xfrm>
        </p:spPr>
        <p:txBody>
          <a:bodyPr/>
          <a:lstStyle/>
          <a:p>
            <a:r>
              <a:rPr lang="en-US" altLang="zh-CN" dirty="0"/>
              <a:t>03 </a:t>
            </a:r>
            <a:r>
              <a:rPr lang="zh-CN" altLang="en-US" dirty="0"/>
              <a:t>非连续内存</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虚拟内存</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页面置换算法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1826141" cy="535531"/>
          </a:xfrm>
        </p:spPr>
        <p:txBody>
          <a:bodyPr/>
          <a:lstStyle/>
          <a:p>
            <a:pPr marL="0" indent="0">
              <a:buNone/>
            </a:pPr>
            <a:r>
              <a:rPr lang="zh-CN" altLang="en-US" dirty="0"/>
              <a:t>程序装入</a:t>
            </a:r>
          </a:p>
        </p:txBody>
      </p:sp>
      <p:grpSp>
        <p:nvGrpSpPr>
          <p:cNvPr id="39" name="组合 38">
            <a:extLst>
              <a:ext uri="{FF2B5EF4-FFF2-40B4-BE49-F238E27FC236}">
                <a16:creationId xmlns:a16="http://schemas.microsoft.com/office/drawing/2014/main" id="{BCD065C6-2E73-4EE8-9574-1F2B067D3F46}"/>
              </a:ext>
            </a:extLst>
          </p:cNvPr>
          <p:cNvGrpSpPr/>
          <p:nvPr/>
        </p:nvGrpSpPr>
        <p:grpSpPr>
          <a:xfrm>
            <a:off x="1155061" y="1720415"/>
            <a:ext cx="9881878" cy="1176464"/>
            <a:chOff x="1421121" y="1679991"/>
            <a:chExt cx="9881878" cy="1176464"/>
          </a:xfrm>
        </p:grpSpPr>
        <p:grpSp>
          <p:nvGrpSpPr>
            <p:cNvPr id="40" name="组合 39">
              <a:extLst>
                <a:ext uri="{FF2B5EF4-FFF2-40B4-BE49-F238E27FC236}">
                  <a16:creationId xmlns:a16="http://schemas.microsoft.com/office/drawing/2014/main" id="{03B5E4E6-4BDD-4A76-8367-EDBDE3A49FDD}"/>
                </a:ext>
              </a:extLst>
            </p:cNvPr>
            <p:cNvGrpSpPr/>
            <p:nvPr/>
          </p:nvGrpSpPr>
          <p:grpSpPr>
            <a:xfrm>
              <a:off x="1421121" y="1733687"/>
              <a:ext cx="809837" cy="1113914"/>
              <a:chOff x="611284" y="1140955"/>
              <a:chExt cx="809837" cy="1113914"/>
            </a:xfrm>
          </p:grpSpPr>
          <p:sp>
            <p:nvSpPr>
              <p:cNvPr id="43" name="文本框 42">
                <a:extLst>
                  <a:ext uri="{FF2B5EF4-FFF2-40B4-BE49-F238E27FC236}">
                    <a16:creationId xmlns:a16="http://schemas.microsoft.com/office/drawing/2014/main" id="{119491B8-CFC0-4893-978D-D83BB092D0A0}"/>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03</a:t>
                </a:r>
                <a:endParaRPr lang="zh-CN" altLang="en-US" sz="4400" dirty="0">
                  <a:solidFill>
                    <a:schemeClr val="accent1">
                      <a:lumMod val="50000"/>
                    </a:schemeClr>
                  </a:solidFill>
                </a:endParaRPr>
              </a:p>
            </p:txBody>
          </p:sp>
          <p:grpSp>
            <p:nvGrpSpPr>
              <p:cNvPr id="44" name="组合 43">
                <a:extLst>
                  <a:ext uri="{FF2B5EF4-FFF2-40B4-BE49-F238E27FC236}">
                    <a16:creationId xmlns:a16="http://schemas.microsoft.com/office/drawing/2014/main" id="{02C49EA8-1629-4132-97E8-9592BC7F17E7}"/>
                  </a:ext>
                </a:extLst>
              </p:cNvPr>
              <p:cNvGrpSpPr/>
              <p:nvPr/>
            </p:nvGrpSpPr>
            <p:grpSpPr>
              <a:xfrm rot="11641273">
                <a:off x="1059438" y="1140955"/>
                <a:ext cx="246536" cy="1113914"/>
                <a:chOff x="499860" y="916478"/>
                <a:chExt cx="1125740" cy="5086389"/>
              </a:xfrm>
            </p:grpSpPr>
            <p:cxnSp>
              <p:nvCxnSpPr>
                <p:cNvPr id="46" name="直接连接符 45">
                  <a:extLst>
                    <a:ext uri="{FF2B5EF4-FFF2-40B4-BE49-F238E27FC236}">
                      <a16:creationId xmlns:a16="http://schemas.microsoft.com/office/drawing/2014/main" id="{3398CAFC-0657-4BE2-984D-8545F686EA8F}"/>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47" name="矩形 46">
                  <a:extLst>
                    <a:ext uri="{FF2B5EF4-FFF2-40B4-BE49-F238E27FC236}">
                      <a16:creationId xmlns:a16="http://schemas.microsoft.com/office/drawing/2014/main" id="{5BDDBDBB-AF24-406A-B7B5-FF0CC894530B}"/>
                    </a:ext>
                  </a:extLst>
                </p:cNvPr>
                <p:cNvSpPr/>
                <p:nvPr/>
              </p:nvSpPr>
              <p:spPr>
                <a:xfrm rot="865294">
                  <a:off x="499860" y="916478"/>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41" name="矩形 40">
              <a:extLst>
                <a:ext uri="{FF2B5EF4-FFF2-40B4-BE49-F238E27FC236}">
                  <a16:creationId xmlns:a16="http://schemas.microsoft.com/office/drawing/2014/main" id="{03673EBF-7DD5-4BC2-AF4E-3B7ED2AE8229}"/>
                </a:ext>
              </a:extLst>
            </p:cNvPr>
            <p:cNvSpPr/>
            <p:nvPr/>
          </p:nvSpPr>
          <p:spPr>
            <a:xfrm>
              <a:off x="2322184" y="1679991"/>
              <a:ext cx="2698175" cy="596510"/>
            </a:xfrm>
            <a:prstGeom prst="rect">
              <a:avLst/>
            </a:prstGeom>
          </p:spPr>
          <p:txBody>
            <a:bodyPr wrap="none">
              <a:spAutoFit/>
            </a:bodyPr>
            <a:lstStyle/>
            <a:p>
              <a:pPr lvl="0">
                <a:lnSpc>
                  <a:spcPct val="130000"/>
                </a:lnSpc>
              </a:pPr>
              <a:r>
                <a:rPr lang="zh-CN" altLang="en-US" sz="2800" b="1" dirty="0">
                  <a:solidFill>
                    <a:schemeClr val="accent1">
                      <a:lumMod val="50000"/>
                    </a:schemeClr>
                  </a:solidFill>
                </a:rPr>
                <a:t>动态运行时装入</a:t>
              </a:r>
              <a:endParaRPr lang="en-US" altLang="zh-CN" sz="2800" b="1" dirty="0">
                <a:solidFill>
                  <a:schemeClr val="accent1">
                    <a:lumMod val="50000"/>
                  </a:schemeClr>
                </a:solidFill>
              </a:endParaRPr>
            </a:p>
          </p:txBody>
        </p:sp>
        <p:sp>
          <p:nvSpPr>
            <p:cNvPr id="42" name="矩形 41">
              <a:extLst>
                <a:ext uri="{FF2B5EF4-FFF2-40B4-BE49-F238E27FC236}">
                  <a16:creationId xmlns:a16="http://schemas.microsoft.com/office/drawing/2014/main" id="{ABC73D1B-EAFC-431B-980F-8F87C3062484}"/>
                </a:ext>
              </a:extLst>
            </p:cNvPr>
            <p:cNvSpPr/>
            <p:nvPr/>
          </p:nvSpPr>
          <p:spPr>
            <a:xfrm>
              <a:off x="2460380" y="2281554"/>
              <a:ext cx="8842619" cy="574901"/>
            </a:xfrm>
            <a:prstGeom prst="rect">
              <a:avLst/>
            </a:prstGeom>
          </p:spPr>
          <p:txBody>
            <a:bodyPr wrap="square">
              <a:spAutoFit/>
            </a:bodyPr>
            <a:lstStyle/>
            <a:p>
              <a:pPr marL="285750" indent="-285750">
                <a:lnSpc>
                  <a:spcPct val="150000"/>
                </a:lnSpc>
                <a:spcBef>
                  <a:spcPts val="600"/>
                </a:spcBef>
                <a:buFont typeface="Arial" panose="020B0604020202020204" pitchFamily="34" charset="0"/>
                <a:buChar char="•"/>
              </a:pPr>
              <a:endParaRPr lang="zh-CN" altLang="en-US" sz="2400" b="1" dirty="0"/>
            </a:p>
          </p:txBody>
        </p:sp>
      </p:grpSp>
      <p:pic>
        <p:nvPicPr>
          <p:cNvPr id="8" name="图片 7">
            <a:extLst>
              <a:ext uri="{FF2B5EF4-FFF2-40B4-BE49-F238E27FC236}">
                <a16:creationId xmlns:a16="http://schemas.microsoft.com/office/drawing/2014/main" id="{EBD67F38-28E0-48DB-B8FB-00ADFCBE1C99}"/>
              </a:ext>
            </a:extLst>
          </p:cNvPr>
          <p:cNvPicPr>
            <a:picLocks noChangeAspect="1"/>
          </p:cNvPicPr>
          <p:nvPr/>
        </p:nvPicPr>
        <p:blipFill>
          <a:blip r:embed="rId2"/>
          <a:stretch>
            <a:fillRect/>
          </a:stretch>
        </p:blipFill>
        <p:spPr>
          <a:xfrm>
            <a:off x="2194320" y="2470311"/>
            <a:ext cx="7812323" cy="4025291"/>
          </a:xfrm>
          <a:prstGeom prst="rect">
            <a:avLst/>
          </a:prstGeom>
        </p:spPr>
      </p:pic>
    </p:spTree>
    <p:extLst>
      <p:ext uri="{BB962C8B-B14F-4D97-AF65-F5344CB8AC3E}">
        <p14:creationId xmlns:p14="http://schemas.microsoft.com/office/powerpoint/2010/main" val="16548090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p:spPr>
        <p:txBody>
          <a:bodyPr/>
          <a:lstStyle/>
          <a:p>
            <a:r>
              <a:rPr lang="en-US" altLang="zh-CN" dirty="0"/>
              <a:t>01 </a:t>
            </a:r>
            <a:r>
              <a:rPr lang="zh-CN" altLang="en-US" dirty="0"/>
              <a:t>内存与地址</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303947" y="72410"/>
            <a:ext cx="1566454" cy="369332"/>
          </a:xfrm>
        </p:spPr>
        <p:txBody>
          <a:bodyPr/>
          <a:lstStyle/>
          <a:p>
            <a:r>
              <a:rPr lang="en-US" altLang="zh-CN" dirty="0"/>
              <a:t>02 </a:t>
            </a:r>
            <a:r>
              <a:rPr lang="zh-CN" altLang="en-US" dirty="0"/>
              <a:t>连续内存</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183209" y="72410"/>
            <a:ext cx="1822935" cy="369332"/>
          </a:xfrm>
        </p:spPr>
        <p:txBody>
          <a:bodyPr/>
          <a:lstStyle/>
          <a:p>
            <a:r>
              <a:rPr lang="en-US" altLang="zh-CN" dirty="0"/>
              <a:t>03 </a:t>
            </a:r>
            <a:r>
              <a:rPr lang="zh-CN" altLang="en-US" dirty="0"/>
              <a:t>非连续内存</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7053" y="72410"/>
            <a:ext cx="1566454" cy="369332"/>
          </a:xfrm>
        </p:spPr>
        <p:txBody>
          <a:bodyPr/>
          <a:lstStyle/>
          <a:p>
            <a:r>
              <a:rPr lang="en-US" altLang="zh-CN" dirty="0"/>
              <a:t>04 </a:t>
            </a:r>
            <a:r>
              <a:rPr lang="zh-CN" altLang="en-US" dirty="0"/>
              <a:t>虚拟内存</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页面置换算法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2646878" cy="535531"/>
          </a:xfrm>
        </p:spPr>
        <p:txBody>
          <a:bodyPr/>
          <a:lstStyle/>
          <a:p>
            <a:pPr marL="0" indent="0">
              <a:buNone/>
            </a:pPr>
            <a:r>
              <a:rPr lang="zh-CN" altLang="en-US" dirty="0"/>
              <a:t>地址生成过程</a:t>
            </a:r>
          </a:p>
        </p:txBody>
      </p:sp>
      <p:pic>
        <p:nvPicPr>
          <p:cNvPr id="9" name="图片 8">
            <a:extLst>
              <a:ext uri="{FF2B5EF4-FFF2-40B4-BE49-F238E27FC236}">
                <a16:creationId xmlns:a16="http://schemas.microsoft.com/office/drawing/2014/main" id="{B7879D54-DD46-4A9D-9F58-AFD2F7593DDB}"/>
              </a:ext>
            </a:extLst>
          </p:cNvPr>
          <p:cNvPicPr>
            <a:picLocks noChangeAspect="1"/>
          </p:cNvPicPr>
          <p:nvPr/>
        </p:nvPicPr>
        <p:blipFill>
          <a:blip r:embed="rId2"/>
          <a:stretch>
            <a:fillRect/>
          </a:stretch>
        </p:blipFill>
        <p:spPr>
          <a:xfrm>
            <a:off x="5309481" y="1890120"/>
            <a:ext cx="6928822" cy="4396380"/>
          </a:xfrm>
          <a:prstGeom prst="rect">
            <a:avLst/>
          </a:prstGeom>
        </p:spPr>
      </p:pic>
      <p:sp>
        <p:nvSpPr>
          <p:cNvPr id="10" name="文本框 9">
            <a:extLst>
              <a:ext uri="{FF2B5EF4-FFF2-40B4-BE49-F238E27FC236}">
                <a16:creationId xmlns:a16="http://schemas.microsoft.com/office/drawing/2014/main" id="{4FDD2605-8009-477B-9283-D1599CD47D8C}"/>
              </a:ext>
            </a:extLst>
          </p:cNvPr>
          <p:cNvSpPr txBox="1"/>
          <p:nvPr/>
        </p:nvSpPr>
        <p:spPr>
          <a:xfrm>
            <a:off x="195766" y="1509120"/>
            <a:ext cx="5359400" cy="5111143"/>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en-US" altLang="zh-CN" sz="2000" b="1" dirty="0"/>
              <a:t>CPU</a:t>
            </a:r>
          </a:p>
          <a:p>
            <a:pPr marL="800089" lvl="1" indent="-342900">
              <a:lnSpc>
                <a:spcPct val="150000"/>
              </a:lnSpc>
              <a:buFont typeface="Wingdings" panose="05000000000000000000" pitchFamily="2" charset="2"/>
              <a:buChar char="Ø"/>
            </a:pPr>
            <a:r>
              <a:rPr lang="en-US" altLang="zh-CN" sz="2000" b="1" dirty="0"/>
              <a:t>ALU</a:t>
            </a:r>
            <a:r>
              <a:rPr lang="zh-CN" altLang="en-US" sz="2000" b="1" dirty="0"/>
              <a:t>：需要逻辑地址的内存内容</a:t>
            </a:r>
            <a:endParaRPr lang="en-US" altLang="zh-CN" sz="2000" b="1" dirty="0"/>
          </a:p>
          <a:p>
            <a:pPr marL="800089" lvl="1" indent="-342900">
              <a:lnSpc>
                <a:spcPct val="150000"/>
              </a:lnSpc>
              <a:buFont typeface="Wingdings" panose="05000000000000000000" pitchFamily="2" charset="2"/>
              <a:buChar char="Ø"/>
            </a:pPr>
            <a:r>
              <a:rPr lang="en-US" altLang="zh-CN" sz="2000" b="1" dirty="0"/>
              <a:t>MMU</a:t>
            </a:r>
            <a:r>
              <a:rPr lang="zh-CN" altLang="en-US" sz="2000" b="1" dirty="0"/>
              <a:t>：进行物理地址和逻辑地址的转换</a:t>
            </a:r>
            <a:endParaRPr lang="en-US" altLang="zh-CN" sz="2000" b="1" dirty="0"/>
          </a:p>
          <a:p>
            <a:pPr marL="800089" lvl="1" indent="-342900">
              <a:lnSpc>
                <a:spcPct val="150000"/>
              </a:lnSpc>
              <a:buFont typeface="Wingdings" panose="05000000000000000000" pitchFamily="2" charset="2"/>
              <a:buChar char="Ø"/>
            </a:pPr>
            <a:r>
              <a:rPr lang="en-US" altLang="zh-CN" sz="2000" b="1" dirty="0"/>
              <a:t>CPU</a:t>
            </a:r>
            <a:r>
              <a:rPr lang="zh-CN" altLang="en-US" sz="2000" b="1" dirty="0"/>
              <a:t>控制逻辑：给总线发送物理地址请求</a:t>
            </a:r>
            <a:endParaRPr lang="en-US" altLang="zh-CN" sz="2000" b="1" dirty="0"/>
          </a:p>
          <a:p>
            <a:pPr marL="342900" indent="-342900">
              <a:lnSpc>
                <a:spcPct val="150000"/>
              </a:lnSpc>
              <a:buFont typeface="Wingdings" panose="05000000000000000000" pitchFamily="2" charset="2"/>
              <a:buChar char="Ø"/>
            </a:pPr>
            <a:r>
              <a:rPr lang="zh-CN" altLang="en-US" sz="2000" b="1" dirty="0"/>
              <a:t>内存</a:t>
            </a:r>
            <a:endParaRPr lang="en-US" altLang="zh-CN" sz="2000" b="1" dirty="0"/>
          </a:p>
          <a:p>
            <a:pPr marL="800089" lvl="1" indent="-342900">
              <a:lnSpc>
                <a:spcPct val="150000"/>
              </a:lnSpc>
              <a:buFont typeface="Wingdings" panose="05000000000000000000" pitchFamily="2" charset="2"/>
              <a:buChar char="Ø"/>
            </a:pPr>
            <a:r>
              <a:rPr lang="zh-CN" altLang="en-US" sz="2000" b="1" dirty="0"/>
              <a:t>发送物理地址的内容给</a:t>
            </a:r>
            <a:r>
              <a:rPr lang="en-US" altLang="zh-CN" sz="2000" b="1" dirty="0" err="1"/>
              <a:t>cpu</a:t>
            </a:r>
            <a:endParaRPr lang="en-US" altLang="zh-CN" sz="2000" b="1" dirty="0"/>
          </a:p>
          <a:p>
            <a:pPr marL="800089" lvl="1" indent="-342900">
              <a:lnSpc>
                <a:spcPct val="150000"/>
              </a:lnSpc>
              <a:buFont typeface="Wingdings" panose="05000000000000000000" pitchFamily="2" charset="2"/>
              <a:buChar char="Ø"/>
            </a:pPr>
            <a:r>
              <a:rPr lang="zh-CN" altLang="en-US" sz="2000" b="1" dirty="0"/>
              <a:t>或接收</a:t>
            </a:r>
            <a:r>
              <a:rPr lang="en-US" altLang="zh-CN" sz="2000" b="1" dirty="0"/>
              <a:t>CPU</a:t>
            </a:r>
            <a:r>
              <a:rPr lang="zh-CN" altLang="en-US" sz="2000" b="1" dirty="0"/>
              <a:t>数据到物理地址</a:t>
            </a:r>
            <a:endParaRPr lang="en-US" altLang="zh-CN" sz="2000" b="1" dirty="0"/>
          </a:p>
          <a:p>
            <a:pPr marL="342900" indent="-342900">
              <a:lnSpc>
                <a:spcPct val="150000"/>
              </a:lnSpc>
              <a:buFont typeface="Wingdings" panose="05000000000000000000" pitchFamily="2" charset="2"/>
              <a:buChar char="Ø"/>
            </a:pPr>
            <a:r>
              <a:rPr lang="zh-CN" altLang="en-US" sz="2000" b="1" dirty="0"/>
              <a:t>操作系统</a:t>
            </a:r>
            <a:endParaRPr lang="en-US" altLang="zh-CN" sz="2000" b="1" dirty="0"/>
          </a:p>
          <a:p>
            <a:pPr marL="800089" lvl="1" indent="-342900">
              <a:lnSpc>
                <a:spcPct val="150000"/>
              </a:lnSpc>
              <a:buFont typeface="Wingdings" panose="05000000000000000000" pitchFamily="2" charset="2"/>
              <a:buChar char="Ø"/>
            </a:pPr>
            <a:r>
              <a:rPr lang="zh-CN" altLang="en-US" sz="2000" b="1" dirty="0"/>
              <a:t>建立逻辑地址和物理地址的映射</a:t>
            </a:r>
          </a:p>
        </p:txBody>
      </p:sp>
      <p:pic>
        <p:nvPicPr>
          <p:cNvPr id="12" name="图片 11">
            <a:extLst>
              <a:ext uri="{FF2B5EF4-FFF2-40B4-BE49-F238E27FC236}">
                <a16:creationId xmlns:a16="http://schemas.microsoft.com/office/drawing/2014/main" id="{BB0CBA58-9978-447D-A2C7-3833635FADDE}"/>
              </a:ext>
            </a:extLst>
          </p:cNvPr>
          <p:cNvPicPr>
            <a:picLocks noChangeAspect="1"/>
          </p:cNvPicPr>
          <p:nvPr/>
        </p:nvPicPr>
        <p:blipFill rotWithShape="1">
          <a:blip r:embed="rId3"/>
          <a:srcRect b="17209"/>
          <a:stretch/>
        </p:blipFill>
        <p:spPr>
          <a:xfrm>
            <a:off x="5256832" y="942446"/>
            <a:ext cx="4100180" cy="535531"/>
          </a:xfrm>
          <a:prstGeom prst="rect">
            <a:avLst/>
          </a:prstGeom>
        </p:spPr>
      </p:pic>
      <p:pic>
        <p:nvPicPr>
          <p:cNvPr id="13" name="图片 12">
            <a:extLst>
              <a:ext uri="{FF2B5EF4-FFF2-40B4-BE49-F238E27FC236}">
                <a16:creationId xmlns:a16="http://schemas.microsoft.com/office/drawing/2014/main" id="{E5D1E35A-389A-44B6-B85A-04F5F51C05E4}"/>
              </a:ext>
            </a:extLst>
          </p:cNvPr>
          <p:cNvPicPr>
            <a:picLocks noChangeAspect="1"/>
          </p:cNvPicPr>
          <p:nvPr/>
        </p:nvPicPr>
        <p:blipFill>
          <a:blip r:embed="rId4"/>
          <a:stretch>
            <a:fillRect/>
          </a:stretch>
        </p:blipFill>
        <p:spPr>
          <a:xfrm>
            <a:off x="6580956" y="2129897"/>
            <a:ext cx="736097" cy="251351"/>
          </a:xfrm>
          <a:prstGeom prst="rect">
            <a:avLst/>
          </a:prstGeom>
        </p:spPr>
      </p:pic>
      <p:pic>
        <p:nvPicPr>
          <p:cNvPr id="14" name="图片 13">
            <a:extLst>
              <a:ext uri="{FF2B5EF4-FFF2-40B4-BE49-F238E27FC236}">
                <a16:creationId xmlns:a16="http://schemas.microsoft.com/office/drawing/2014/main" id="{16753ADE-3810-4FE3-87F0-A8D80CEC55A9}"/>
              </a:ext>
            </a:extLst>
          </p:cNvPr>
          <p:cNvPicPr>
            <a:picLocks noChangeAspect="1"/>
          </p:cNvPicPr>
          <p:nvPr/>
        </p:nvPicPr>
        <p:blipFill>
          <a:blip r:embed="rId5"/>
          <a:stretch>
            <a:fillRect/>
          </a:stretch>
        </p:blipFill>
        <p:spPr>
          <a:xfrm>
            <a:off x="9513900" y="2441361"/>
            <a:ext cx="1676545" cy="493819"/>
          </a:xfrm>
          <a:prstGeom prst="rect">
            <a:avLst/>
          </a:prstGeom>
        </p:spPr>
      </p:pic>
      <p:pic>
        <p:nvPicPr>
          <p:cNvPr id="15" name="图片 14">
            <a:extLst>
              <a:ext uri="{FF2B5EF4-FFF2-40B4-BE49-F238E27FC236}">
                <a16:creationId xmlns:a16="http://schemas.microsoft.com/office/drawing/2014/main" id="{49888377-14D6-4852-A326-5FE74DF31A88}"/>
              </a:ext>
            </a:extLst>
          </p:cNvPr>
          <p:cNvPicPr>
            <a:picLocks noChangeAspect="1"/>
          </p:cNvPicPr>
          <p:nvPr/>
        </p:nvPicPr>
        <p:blipFill>
          <a:blip r:embed="rId6"/>
          <a:stretch>
            <a:fillRect/>
          </a:stretch>
        </p:blipFill>
        <p:spPr>
          <a:xfrm>
            <a:off x="8670079" y="3212077"/>
            <a:ext cx="3364185" cy="710744"/>
          </a:xfrm>
          <a:prstGeom prst="rect">
            <a:avLst/>
          </a:prstGeom>
        </p:spPr>
      </p:pic>
      <p:pic>
        <p:nvPicPr>
          <p:cNvPr id="55" name="图片 54">
            <a:extLst>
              <a:ext uri="{FF2B5EF4-FFF2-40B4-BE49-F238E27FC236}">
                <a16:creationId xmlns:a16="http://schemas.microsoft.com/office/drawing/2014/main" id="{2E9C7E9E-AC4F-4EB0-A07B-222D53E241D5}"/>
              </a:ext>
            </a:extLst>
          </p:cNvPr>
          <p:cNvPicPr>
            <a:picLocks noChangeAspect="1"/>
          </p:cNvPicPr>
          <p:nvPr/>
        </p:nvPicPr>
        <p:blipFill>
          <a:blip r:embed="rId4"/>
          <a:stretch>
            <a:fillRect/>
          </a:stretch>
        </p:blipFill>
        <p:spPr>
          <a:xfrm>
            <a:off x="7451813" y="3420001"/>
            <a:ext cx="736097" cy="251351"/>
          </a:xfrm>
          <a:prstGeom prst="rect">
            <a:avLst/>
          </a:prstGeom>
        </p:spPr>
      </p:pic>
      <p:cxnSp>
        <p:nvCxnSpPr>
          <p:cNvPr id="58" name="直接箭头连接符 57">
            <a:extLst>
              <a:ext uri="{FF2B5EF4-FFF2-40B4-BE49-F238E27FC236}">
                <a16:creationId xmlns:a16="http://schemas.microsoft.com/office/drawing/2014/main" id="{070C0AED-709E-4289-A2F2-E8BD2DB90712}"/>
              </a:ext>
            </a:extLst>
          </p:cNvPr>
          <p:cNvCxnSpPr>
            <a:cxnSpLocks/>
          </p:cNvCxnSpPr>
          <p:nvPr/>
        </p:nvCxnSpPr>
        <p:spPr>
          <a:xfrm flipV="1">
            <a:off x="7887458" y="4759333"/>
            <a:ext cx="0" cy="814152"/>
          </a:xfrm>
          <a:prstGeom prst="straightConnector1">
            <a:avLst/>
          </a:prstGeom>
          <a:ln w="76200">
            <a:solidFill>
              <a:srgbClr val="FFC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D606DADC-6267-4E9B-9BB4-84BD734440D0}"/>
              </a:ext>
            </a:extLst>
          </p:cNvPr>
          <p:cNvCxnSpPr>
            <a:cxnSpLocks/>
          </p:cNvCxnSpPr>
          <p:nvPr/>
        </p:nvCxnSpPr>
        <p:spPr>
          <a:xfrm flipV="1">
            <a:off x="10550284" y="4770220"/>
            <a:ext cx="0" cy="803265"/>
          </a:xfrm>
          <a:prstGeom prst="straightConnector1">
            <a:avLst/>
          </a:prstGeom>
          <a:ln w="76200">
            <a:solidFill>
              <a:srgbClr val="FFC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7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1000"/>
                                        <p:tgtEl>
                                          <p:spTgt spid="10">
                                            <p:txEl>
                                              <p:pRg st="1" end="1"/>
                                            </p:txEl>
                                          </p:spTgt>
                                        </p:tgtEl>
                                      </p:cBhvr>
                                    </p:animEffect>
                                    <p:anim calcmode="lin" valueType="num">
                                      <p:cBhvr>
                                        <p:cTn id="13"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par>
                                <p:cTn id="22" presetID="42" presetClass="path" presetSubtype="0" accel="50000" decel="50000" fill="hold" nodeType="withEffect">
                                  <p:stCondLst>
                                    <p:cond delay="0"/>
                                  </p:stCondLst>
                                  <p:childTnLst>
                                    <p:animMotion origin="layout" path="M -0.04557 0.14583 L -1.66667E-6 4.07407E-6 " pathEditMode="relative" rAng="0" ptsTypes="AA">
                                      <p:cBhvr>
                                        <p:cTn id="23" dur="2000" fill="hold"/>
                                        <p:tgtEl>
                                          <p:spTgt spid="12"/>
                                        </p:tgtEl>
                                        <p:attrNameLst>
                                          <p:attrName>ppt_x</p:attrName>
                                          <p:attrName>ppt_y</p:attrName>
                                        </p:attrNameLst>
                                      </p:cBhvr>
                                      <p:rCtr x="2370" y="-7315"/>
                                    </p:animMotion>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0">
                                            <p:txEl>
                                              <p:pRg st="2" end="2"/>
                                            </p:txEl>
                                          </p:spTgt>
                                        </p:tgtEl>
                                        <p:attrNameLst>
                                          <p:attrName>style.visibility</p:attrName>
                                        </p:attrNameLst>
                                      </p:cBhvr>
                                      <p:to>
                                        <p:strVal val="visible"/>
                                      </p:to>
                                    </p:set>
                                    <p:animEffect transition="in" filter="fade">
                                      <p:cBhvr>
                                        <p:cTn id="32" dur="1000"/>
                                        <p:tgtEl>
                                          <p:spTgt spid="10">
                                            <p:txEl>
                                              <p:pRg st="2" end="2"/>
                                            </p:txEl>
                                          </p:spTgt>
                                        </p:tgtEl>
                                      </p:cBhvr>
                                    </p:animEffect>
                                    <p:anim calcmode="lin" valueType="num">
                                      <p:cBhvr>
                                        <p:cTn id="33"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34" dur="1000" fill="hold"/>
                                        <p:tgtEl>
                                          <p:spTgt spid="10">
                                            <p:txEl>
                                              <p:pRg st="2" end="2"/>
                                            </p:txEl>
                                          </p:spTgt>
                                        </p:tgtEl>
                                        <p:attrNameLst>
                                          <p:attrName>ppt_y</p:attrName>
                                        </p:attrNameLst>
                                      </p:cBhvr>
                                      <p:tavLst>
                                        <p:tav tm="0">
                                          <p:val>
                                            <p:strVal val="#ppt_y+.1"/>
                                          </p:val>
                                        </p:tav>
                                        <p:tav tm="100000">
                                          <p:val>
                                            <p:strVal val="#ppt_y"/>
                                          </p:val>
                                        </p:tav>
                                      </p:tavLst>
                                    </p:anim>
                                  </p:childTnLst>
                                </p:cTn>
                              </p:par>
                              <p:par>
                                <p:cTn id="35" presetID="42" presetClass="path" presetSubtype="0" accel="50000" decel="50000" fill="hold" nodeType="withEffect">
                                  <p:stCondLst>
                                    <p:cond delay="0"/>
                                  </p:stCondLst>
                                  <p:childTnLst>
                                    <p:animMotion origin="layout" path="M -1.875E-6 4.81481E-6 L 0.0711 0.18703 " pathEditMode="relative" rAng="0" ptsTypes="AA">
                                      <p:cBhvr>
                                        <p:cTn id="36" dur="2000" fill="hold"/>
                                        <p:tgtEl>
                                          <p:spTgt spid="13"/>
                                        </p:tgtEl>
                                        <p:attrNameLst>
                                          <p:attrName>ppt_x</p:attrName>
                                          <p:attrName>ppt_y</p:attrName>
                                        </p:attrNameLst>
                                      </p:cBhvr>
                                      <p:rCtr x="3555" y="9352"/>
                                    </p:animMotion>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p:cTn id="41" dur="500" fill="hold"/>
                                        <p:tgtEl>
                                          <p:spTgt spid="15"/>
                                        </p:tgtEl>
                                        <p:attrNameLst>
                                          <p:attrName>ppt_w</p:attrName>
                                        </p:attrNameLst>
                                      </p:cBhvr>
                                      <p:tavLst>
                                        <p:tav tm="0">
                                          <p:val>
                                            <p:fltVal val="0"/>
                                          </p:val>
                                        </p:tav>
                                        <p:tav tm="100000">
                                          <p:val>
                                            <p:strVal val="#ppt_w"/>
                                          </p:val>
                                        </p:tav>
                                      </p:tavLst>
                                    </p:anim>
                                    <p:anim calcmode="lin" valueType="num">
                                      <p:cBhvr>
                                        <p:cTn id="42" dur="500" fill="hold"/>
                                        <p:tgtEl>
                                          <p:spTgt spid="15"/>
                                        </p:tgtEl>
                                        <p:attrNameLst>
                                          <p:attrName>ppt_h</p:attrName>
                                        </p:attrNameLst>
                                      </p:cBhvr>
                                      <p:tavLst>
                                        <p:tav tm="0">
                                          <p:val>
                                            <p:fltVal val="0"/>
                                          </p:val>
                                        </p:tav>
                                        <p:tav tm="100000">
                                          <p:val>
                                            <p:strVal val="#ppt_h"/>
                                          </p:val>
                                        </p:tav>
                                      </p:tavLst>
                                    </p:anim>
                                    <p:animEffect transition="in" filter="fade">
                                      <p:cBhvr>
                                        <p:cTn id="43" dur="500"/>
                                        <p:tgtEl>
                                          <p:spTgt spid="15"/>
                                        </p:tgtEl>
                                      </p:cBhvr>
                                    </p:animEffect>
                                  </p:childTnLst>
                                </p:cTn>
                              </p:par>
                              <p:par>
                                <p:cTn id="44" presetID="42" presetClass="path" presetSubtype="0" accel="50000" decel="50000" fill="hold" nodeType="withEffect">
                                  <p:stCondLst>
                                    <p:cond delay="0"/>
                                  </p:stCondLst>
                                  <p:childTnLst>
                                    <p:animMotion origin="layout" path="M -0.26068 0.00208 L 4.375E-6 -1.85185E-6 " pathEditMode="relative" rAng="0" ptsTypes="AA">
                                      <p:cBhvr>
                                        <p:cTn id="45" dur="2000" fill="hold"/>
                                        <p:tgtEl>
                                          <p:spTgt spid="15"/>
                                        </p:tgtEl>
                                        <p:attrNameLst>
                                          <p:attrName>ppt_x</p:attrName>
                                          <p:attrName>ppt_y</p:attrName>
                                        </p:attrNameLst>
                                      </p:cBhvr>
                                      <p:rCtr x="12943" y="-93"/>
                                    </p:animMotion>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fade">
                                      <p:cBhvr>
                                        <p:cTn id="49" dur="500"/>
                                        <p:tgtEl>
                                          <p:spTgt spid="55"/>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10">
                                            <p:txEl>
                                              <p:pRg st="3" end="3"/>
                                            </p:txEl>
                                          </p:spTgt>
                                        </p:tgtEl>
                                        <p:attrNameLst>
                                          <p:attrName>style.visibility</p:attrName>
                                        </p:attrNameLst>
                                      </p:cBhvr>
                                      <p:to>
                                        <p:strVal val="visible"/>
                                      </p:to>
                                    </p:set>
                                    <p:animEffect transition="in" filter="fade">
                                      <p:cBhvr>
                                        <p:cTn id="54" dur="1000"/>
                                        <p:tgtEl>
                                          <p:spTgt spid="10">
                                            <p:txEl>
                                              <p:pRg st="3" end="3"/>
                                            </p:txEl>
                                          </p:spTgt>
                                        </p:tgtEl>
                                      </p:cBhvr>
                                    </p:animEffect>
                                    <p:anim calcmode="lin" valueType="num">
                                      <p:cBhvr>
                                        <p:cTn id="55"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56" dur="1000" fill="hold"/>
                                        <p:tgtEl>
                                          <p:spTgt spid="10">
                                            <p:txEl>
                                              <p:pRg st="3" end="3"/>
                                            </p:txEl>
                                          </p:spTgt>
                                        </p:tgtEl>
                                        <p:attrNameLst>
                                          <p:attrName>ppt_y</p:attrName>
                                        </p:attrNameLst>
                                      </p:cBhvr>
                                      <p:tavLst>
                                        <p:tav tm="0">
                                          <p:val>
                                            <p:strVal val="#ppt_y+.1"/>
                                          </p:val>
                                        </p:tav>
                                        <p:tav tm="100000">
                                          <p:val>
                                            <p:strVal val="#ppt_y"/>
                                          </p:val>
                                        </p:tav>
                                      </p:tavLst>
                                    </p:anim>
                                  </p:childTnLst>
                                </p:cTn>
                              </p:par>
                              <p:par>
                                <p:cTn id="57" presetID="42" presetClass="path" presetSubtype="0" accel="50000" decel="50000" fill="hold" nodeType="withEffect">
                                  <p:stCondLst>
                                    <p:cond delay="0"/>
                                  </p:stCondLst>
                                  <p:childTnLst>
                                    <p:animMotion origin="layout" path="M 3.75E-6 1.85185E-6 L -0.0698 0.16875 " pathEditMode="relative" rAng="0" ptsTypes="AA">
                                      <p:cBhvr>
                                        <p:cTn id="58" dur="2000" fill="hold"/>
                                        <p:tgtEl>
                                          <p:spTgt spid="55"/>
                                        </p:tgtEl>
                                        <p:attrNameLst>
                                          <p:attrName>ppt_x</p:attrName>
                                          <p:attrName>ppt_y</p:attrName>
                                        </p:attrNameLst>
                                      </p:cBhvr>
                                      <p:rCtr x="-3490" y="8426"/>
                                    </p:animMotion>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0">
                                            <p:txEl>
                                              <p:pRg st="4" end="4"/>
                                            </p:txEl>
                                          </p:spTgt>
                                        </p:tgtEl>
                                        <p:attrNameLst>
                                          <p:attrName>style.visibility</p:attrName>
                                        </p:attrNameLst>
                                      </p:cBhvr>
                                      <p:to>
                                        <p:strVal val="visible"/>
                                      </p:to>
                                    </p:set>
                                    <p:animEffect transition="in" filter="fade">
                                      <p:cBhvr>
                                        <p:cTn id="63" dur="1000"/>
                                        <p:tgtEl>
                                          <p:spTgt spid="10">
                                            <p:txEl>
                                              <p:pRg st="4" end="4"/>
                                            </p:txEl>
                                          </p:spTgt>
                                        </p:tgtEl>
                                      </p:cBhvr>
                                    </p:animEffect>
                                    <p:anim calcmode="lin" valueType="num">
                                      <p:cBhvr>
                                        <p:cTn id="64"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65" dur="1000" fill="hold"/>
                                        <p:tgtEl>
                                          <p:spTgt spid="10">
                                            <p:txEl>
                                              <p:pRg st="4" end="4"/>
                                            </p:txEl>
                                          </p:spTgt>
                                        </p:tgtEl>
                                        <p:attrNameLst>
                                          <p:attrName>ppt_y</p:attrName>
                                        </p:attrNameLst>
                                      </p:cBhvr>
                                      <p:tavLst>
                                        <p:tav tm="0">
                                          <p:val>
                                            <p:strVal val="#ppt_y+.1"/>
                                          </p:val>
                                        </p:tav>
                                        <p:tav tm="100000">
                                          <p:val>
                                            <p:strVal val="#ppt_y"/>
                                          </p:val>
                                        </p:tav>
                                      </p:tavLst>
                                    </p:anim>
                                  </p:childTnLst>
                                </p:cTn>
                              </p:par>
                              <p:par>
                                <p:cTn id="66" presetID="42" presetClass="path" presetSubtype="0" accel="50000" decel="50000" fill="hold" nodeType="withEffect">
                                  <p:stCondLst>
                                    <p:cond delay="0"/>
                                  </p:stCondLst>
                                  <p:childTnLst>
                                    <p:animMotion origin="layout" path="M -0.0698 0.16875 L -0.03021 0.36088 " pathEditMode="relative" rAng="0" ptsTypes="AA">
                                      <p:cBhvr>
                                        <p:cTn id="67" dur="2000" fill="hold"/>
                                        <p:tgtEl>
                                          <p:spTgt spid="55"/>
                                        </p:tgtEl>
                                        <p:attrNameLst>
                                          <p:attrName>ppt_x</p:attrName>
                                          <p:attrName>ppt_y</p:attrName>
                                        </p:attrNameLst>
                                      </p:cBhvr>
                                      <p:rCtr x="1979" y="9606"/>
                                    </p:animMotion>
                                  </p:childTnLst>
                                </p:cTn>
                              </p:par>
                              <p:par>
                                <p:cTn id="68" presetID="42" presetClass="entr" presetSubtype="0" fill="hold" grpId="0" nodeType="withEffect">
                                  <p:stCondLst>
                                    <p:cond delay="0"/>
                                  </p:stCondLst>
                                  <p:childTnLst>
                                    <p:set>
                                      <p:cBhvr>
                                        <p:cTn id="69" dur="1" fill="hold">
                                          <p:stCondLst>
                                            <p:cond delay="0"/>
                                          </p:stCondLst>
                                        </p:cTn>
                                        <p:tgtEl>
                                          <p:spTgt spid="10">
                                            <p:txEl>
                                              <p:pRg st="5" end="5"/>
                                            </p:txEl>
                                          </p:spTgt>
                                        </p:tgtEl>
                                        <p:attrNameLst>
                                          <p:attrName>style.visibility</p:attrName>
                                        </p:attrNameLst>
                                      </p:cBhvr>
                                      <p:to>
                                        <p:strVal val="visible"/>
                                      </p:to>
                                    </p:set>
                                    <p:animEffect transition="in" filter="fade">
                                      <p:cBhvr>
                                        <p:cTn id="70" dur="1000"/>
                                        <p:tgtEl>
                                          <p:spTgt spid="10">
                                            <p:txEl>
                                              <p:pRg st="5" end="5"/>
                                            </p:txEl>
                                          </p:spTgt>
                                        </p:tgtEl>
                                      </p:cBhvr>
                                    </p:animEffect>
                                    <p:anim calcmode="lin" valueType="num">
                                      <p:cBhvr>
                                        <p:cTn id="71" dur="1000" fill="hold"/>
                                        <p:tgtEl>
                                          <p:spTgt spid="10">
                                            <p:txEl>
                                              <p:pRg st="5" end="5"/>
                                            </p:txEl>
                                          </p:spTgt>
                                        </p:tgtEl>
                                        <p:attrNameLst>
                                          <p:attrName>ppt_x</p:attrName>
                                        </p:attrNameLst>
                                      </p:cBhvr>
                                      <p:tavLst>
                                        <p:tav tm="0">
                                          <p:val>
                                            <p:strVal val="#ppt_x"/>
                                          </p:val>
                                        </p:tav>
                                        <p:tav tm="100000">
                                          <p:val>
                                            <p:strVal val="#ppt_x"/>
                                          </p:val>
                                        </p:tav>
                                      </p:tavLst>
                                    </p:anim>
                                    <p:anim calcmode="lin" valueType="num">
                                      <p:cBhvr>
                                        <p:cTn id="72" dur="1000" fill="hold"/>
                                        <p:tgtEl>
                                          <p:spTgt spid="10">
                                            <p:txEl>
                                              <p:pRg st="5" end="5"/>
                                            </p:txEl>
                                          </p:spTgt>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10">
                                            <p:txEl>
                                              <p:pRg st="6" end="6"/>
                                            </p:txEl>
                                          </p:spTgt>
                                        </p:tgtEl>
                                        <p:attrNameLst>
                                          <p:attrName>style.visibility</p:attrName>
                                        </p:attrNameLst>
                                      </p:cBhvr>
                                      <p:to>
                                        <p:strVal val="visible"/>
                                      </p:to>
                                    </p:set>
                                    <p:animEffect transition="in" filter="fade">
                                      <p:cBhvr>
                                        <p:cTn id="75" dur="1000"/>
                                        <p:tgtEl>
                                          <p:spTgt spid="10">
                                            <p:txEl>
                                              <p:pRg st="6" end="6"/>
                                            </p:txEl>
                                          </p:spTgt>
                                        </p:tgtEl>
                                      </p:cBhvr>
                                    </p:animEffect>
                                    <p:anim calcmode="lin" valueType="num">
                                      <p:cBhvr>
                                        <p:cTn id="76" dur="1000" fill="hold"/>
                                        <p:tgtEl>
                                          <p:spTgt spid="10">
                                            <p:txEl>
                                              <p:pRg st="6" end="6"/>
                                            </p:txEl>
                                          </p:spTgt>
                                        </p:tgtEl>
                                        <p:attrNameLst>
                                          <p:attrName>ppt_x</p:attrName>
                                        </p:attrNameLst>
                                      </p:cBhvr>
                                      <p:tavLst>
                                        <p:tav tm="0">
                                          <p:val>
                                            <p:strVal val="#ppt_x"/>
                                          </p:val>
                                        </p:tav>
                                        <p:tav tm="100000">
                                          <p:val>
                                            <p:strVal val="#ppt_x"/>
                                          </p:val>
                                        </p:tav>
                                      </p:tavLst>
                                    </p:anim>
                                    <p:anim calcmode="lin" valueType="num">
                                      <p:cBhvr>
                                        <p:cTn id="77" dur="1000" fill="hold"/>
                                        <p:tgtEl>
                                          <p:spTgt spid="10">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grpId="0" nodeType="clickEffect">
                                  <p:stCondLst>
                                    <p:cond delay="0"/>
                                  </p:stCondLst>
                                  <p:childTnLst>
                                    <p:set>
                                      <p:cBhvr>
                                        <p:cTn id="81" dur="1" fill="hold">
                                          <p:stCondLst>
                                            <p:cond delay="0"/>
                                          </p:stCondLst>
                                        </p:cTn>
                                        <p:tgtEl>
                                          <p:spTgt spid="10">
                                            <p:txEl>
                                              <p:pRg st="7" end="7"/>
                                            </p:txEl>
                                          </p:spTgt>
                                        </p:tgtEl>
                                        <p:attrNameLst>
                                          <p:attrName>style.visibility</p:attrName>
                                        </p:attrNameLst>
                                      </p:cBhvr>
                                      <p:to>
                                        <p:strVal val="visible"/>
                                      </p:to>
                                    </p:set>
                                    <p:animEffect transition="in" filter="fade">
                                      <p:cBhvr>
                                        <p:cTn id="82" dur="1000"/>
                                        <p:tgtEl>
                                          <p:spTgt spid="10">
                                            <p:txEl>
                                              <p:pRg st="7" end="7"/>
                                            </p:txEl>
                                          </p:spTgt>
                                        </p:tgtEl>
                                      </p:cBhvr>
                                    </p:animEffect>
                                    <p:anim calcmode="lin" valueType="num">
                                      <p:cBhvr>
                                        <p:cTn id="83" dur="1000" fill="hold"/>
                                        <p:tgtEl>
                                          <p:spTgt spid="10">
                                            <p:txEl>
                                              <p:pRg st="7" end="7"/>
                                            </p:txEl>
                                          </p:spTgt>
                                        </p:tgtEl>
                                        <p:attrNameLst>
                                          <p:attrName>ppt_x</p:attrName>
                                        </p:attrNameLst>
                                      </p:cBhvr>
                                      <p:tavLst>
                                        <p:tav tm="0">
                                          <p:val>
                                            <p:strVal val="#ppt_x"/>
                                          </p:val>
                                        </p:tav>
                                        <p:tav tm="100000">
                                          <p:val>
                                            <p:strVal val="#ppt_x"/>
                                          </p:val>
                                        </p:tav>
                                      </p:tavLst>
                                    </p:anim>
                                    <p:anim calcmode="lin" valueType="num">
                                      <p:cBhvr>
                                        <p:cTn id="84" dur="1000" fill="hold"/>
                                        <p:tgtEl>
                                          <p:spTgt spid="10">
                                            <p:txEl>
                                              <p:pRg st="7" end="7"/>
                                            </p:txEl>
                                          </p:spTgt>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10">
                                            <p:txEl>
                                              <p:pRg st="8" end="8"/>
                                            </p:txEl>
                                          </p:spTgt>
                                        </p:tgtEl>
                                        <p:attrNameLst>
                                          <p:attrName>style.visibility</p:attrName>
                                        </p:attrNameLst>
                                      </p:cBhvr>
                                      <p:to>
                                        <p:strVal val="visible"/>
                                      </p:to>
                                    </p:set>
                                    <p:animEffect transition="in" filter="fade">
                                      <p:cBhvr>
                                        <p:cTn id="87" dur="1000"/>
                                        <p:tgtEl>
                                          <p:spTgt spid="10">
                                            <p:txEl>
                                              <p:pRg st="8" end="8"/>
                                            </p:txEl>
                                          </p:spTgt>
                                        </p:tgtEl>
                                      </p:cBhvr>
                                    </p:animEffect>
                                    <p:anim calcmode="lin" valueType="num">
                                      <p:cBhvr>
                                        <p:cTn id="88" dur="1000" fill="hold"/>
                                        <p:tgtEl>
                                          <p:spTgt spid="10">
                                            <p:txEl>
                                              <p:pRg st="8" end="8"/>
                                            </p:txEl>
                                          </p:spTgt>
                                        </p:tgtEl>
                                        <p:attrNameLst>
                                          <p:attrName>ppt_x</p:attrName>
                                        </p:attrNameLst>
                                      </p:cBhvr>
                                      <p:tavLst>
                                        <p:tav tm="0">
                                          <p:val>
                                            <p:strVal val="#ppt_x"/>
                                          </p:val>
                                        </p:tav>
                                        <p:tav tm="100000">
                                          <p:val>
                                            <p:strVal val="#ppt_x"/>
                                          </p:val>
                                        </p:tav>
                                      </p:tavLst>
                                    </p:anim>
                                    <p:anim calcmode="lin" valueType="num">
                                      <p:cBhvr>
                                        <p:cTn id="89" dur="1000" fill="hold"/>
                                        <p:tgtEl>
                                          <p:spTgt spid="10">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F3B5A26-A8E5-479D-BB0C-9A9AEFEB63B9}"/>
              </a:ext>
            </a:extLst>
          </p:cNvPr>
          <p:cNvSpPr>
            <a:spLocks noGrp="1"/>
          </p:cNvSpPr>
          <p:nvPr>
            <p:ph type="body" sz="quarter" idx="10"/>
          </p:nvPr>
        </p:nvSpPr>
        <p:spPr/>
        <p:txBody>
          <a:bodyPr/>
          <a:lstStyle/>
          <a:p>
            <a:endParaRPr lang="zh-CN" altLang="en-US"/>
          </a:p>
        </p:txBody>
      </p:sp>
      <p:sp>
        <p:nvSpPr>
          <p:cNvPr id="3" name="文本占位符 2">
            <a:extLst>
              <a:ext uri="{FF2B5EF4-FFF2-40B4-BE49-F238E27FC236}">
                <a16:creationId xmlns:a16="http://schemas.microsoft.com/office/drawing/2014/main" id="{17181023-FAA8-4B77-B8BB-7CC24F3A3391}"/>
              </a:ext>
            </a:extLst>
          </p:cNvPr>
          <p:cNvSpPr>
            <a:spLocks noGrp="1"/>
          </p:cNvSpPr>
          <p:nvPr>
            <p:ph type="body" sz="quarter" idx="11"/>
          </p:nvPr>
        </p:nvSpPr>
        <p:spPr/>
        <p:txBody>
          <a:bodyPr/>
          <a:lstStyle/>
          <a:p>
            <a:endParaRPr lang="zh-CN" altLang="en-US"/>
          </a:p>
        </p:txBody>
      </p:sp>
      <p:sp>
        <p:nvSpPr>
          <p:cNvPr id="4" name="文本占位符 3">
            <a:extLst>
              <a:ext uri="{FF2B5EF4-FFF2-40B4-BE49-F238E27FC236}">
                <a16:creationId xmlns:a16="http://schemas.microsoft.com/office/drawing/2014/main" id="{4AB663BC-8702-42E6-943E-A3690E679165}"/>
              </a:ext>
            </a:extLst>
          </p:cNvPr>
          <p:cNvSpPr>
            <a:spLocks noGrp="1"/>
          </p:cNvSpPr>
          <p:nvPr>
            <p:ph type="body" sz="quarter" idx="12"/>
          </p:nvPr>
        </p:nvSpPr>
        <p:spPr/>
        <p:txBody>
          <a:bodyPr/>
          <a:lstStyle/>
          <a:p>
            <a:endParaRPr lang="zh-CN" altLang="en-US"/>
          </a:p>
        </p:txBody>
      </p:sp>
      <p:sp>
        <p:nvSpPr>
          <p:cNvPr id="5" name="文本占位符 4">
            <a:extLst>
              <a:ext uri="{FF2B5EF4-FFF2-40B4-BE49-F238E27FC236}">
                <a16:creationId xmlns:a16="http://schemas.microsoft.com/office/drawing/2014/main" id="{30E8C024-27FD-45FA-8A74-E6C13183C958}"/>
              </a:ext>
            </a:extLst>
          </p:cNvPr>
          <p:cNvSpPr>
            <a:spLocks noGrp="1"/>
          </p:cNvSpPr>
          <p:nvPr>
            <p:ph type="body" sz="quarter" idx="13"/>
          </p:nvPr>
        </p:nvSpPr>
        <p:spPr/>
        <p:txBody>
          <a:bodyPr/>
          <a:lstStyle/>
          <a:p>
            <a:endParaRPr lang="zh-CN" altLang="en-US"/>
          </a:p>
        </p:txBody>
      </p:sp>
      <p:sp>
        <p:nvSpPr>
          <p:cNvPr id="6" name="文本占位符 5">
            <a:extLst>
              <a:ext uri="{FF2B5EF4-FFF2-40B4-BE49-F238E27FC236}">
                <a16:creationId xmlns:a16="http://schemas.microsoft.com/office/drawing/2014/main" id="{B878477C-0134-46FB-8AF7-5941551C281F}"/>
              </a:ext>
            </a:extLst>
          </p:cNvPr>
          <p:cNvSpPr>
            <a:spLocks noGrp="1"/>
          </p:cNvSpPr>
          <p:nvPr>
            <p:ph type="body" sz="quarter" idx="14"/>
          </p:nvPr>
        </p:nvSpPr>
        <p:spPr/>
        <p:txBody>
          <a:bodyPr/>
          <a:lstStyle/>
          <a:p>
            <a:endParaRPr lang="zh-CN" altLang="en-US"/>
          </a:p>
        </p:txBody>
      </p:sp>
      <p:sp>
        <p:nvSpPr>
          <p:cNvPr id="7" name="文本框 6">
            <a:extLst>
              <a:ext uri="{FF2B5EF4-FFF2-40B4-BE49-F238E27FC236}">
                <a16:creationId xmlns:a16="http://schemas.microsoft.com/office/drawing/2014/main" id="{29528807-2C2C-4541-AAA7-37FD634A2B74}"/>
              </a:ext>
            </a:extLst>
          </p:cNvPr>
          <p:cNvSpPr txBox="1"/>
          <p:nvPr/>
        </p:nvSpPr>
        <p:spPr>
          <a:xfrm>
            <a:off x="1529862" y="720972"/>
            <a:ext cx="1826141" cy="742383"/>
          </a:xfrm>
          <a:prstGeom prst="rect">
            <a:avLst/>
          </a:prstGeom>
          <a:noFill/>
        </p:spPr>
        <p:txBody>
          <a:bodyPr wrap="none" rtlCol="0">
            <a:spAutoFit/>
          </a:bodyPr>
          <a:lstStyle/>
          <a:p>
            <a:pPr algn="l">
              <a:lnSpc>
                <a:spcPct val="150000"/>
              </a:lnSpc>
            </a:pPr>
            <a:r>
              <a:rPr lang="zh-CN" altLang="en-US" sz="3200" b="1" dirty="0">
                <a:solidFill>
                  <a:srgbClr val="FF0000"/>
                </a:solidFill>
              </a:rPr>
              <a:t>前文回顾</a:t>
            </a:r>
          </a:p>
        </p:txBody>
      </p:sp>
      <p:sp>
        <p:nvSpPr>
          <p:cNvPr id="8" name="文本框 7">
            <a:extLst>
              <a:ext uri="{FF2B5EF4-FFF2-40B4-BE49-F238E27FC236}">
                <a16:creationId xmlns:a16="http://schemas.microsoft.com/office/drawing/2014/main" id="{66F0744D-B8BE-40CE-B9BD-DB39181F7EC5}"/>
              </a:ext>
            </a:extLst>
          </p:cNvPr>
          <p:cNvSpPr txBox="1"/>
          <p:nvPr/>
        </p:nvSpPr>
        <p:spPr>
          <a:xfrm>
            <a:off x="2952784" y="2310553"/>
            <a:ext cx="6489500" cy="3344890"/>
          </a:xfrm>
          <a:prstGeom prst="rect">
            <a:avLst/>
          </a:prstGeom>
          <a:noFill/>
        </p:spPr>
        <p:txBody>
          <a:bodyPr wrap="square" rtlCol="0">
            <a:spAutoFit/>
          </a:bodyPr>
          <a:lstStyle/>
          <a:p>
            <a:pPr marL="457200" indent="-457200" algn="l">
              <a:lnSpc>
                <a:spcPct val="150000"/>
              </a:lnSpc>
              <a:buAutoNum type="arabicPeriod"/>
            </a:pPr>
            <a:r>
              <a:rPr lang="zh-CN" altLang="en-US" sz="2400" b="1" dirty="0"/>
              <a:t>死锁产生的原因</a:t>
            </a:r>
            <a:endParaRPr lang="en-US" altLang="zh-CN" sz="2400" b="1" dirty="0"/>
          </a:p>
          <a:p>
            <a:pPr marL="457200" indent="-457200" algn="l">
              <a:lnSpc>
                <a:spcPct val="150000"/>
              </a:lnSpc>
              <a:buAutoNum type="arabicPeriod"/>
            </a:pPr>
            <a:r>
              <a:rPr lang="zh-CN" altLang="en-US" sz="2400" b="1" dirty="0"/>
              <a:t>死锁产生的必要条件</a:t>
            </a:r>
            <a:endParaRPr lang="en-US" altLang="zh-CN" sz="2400" b="1" dirty="0"/>
          </a:p>
          <a:p>
            <a:pPr marL="457200" indent="-457200" algn="l">
              <a:lnSpc>
                <a:spcPct val="150000"/>
              </a:lnSpc>
              <a:buAutoNum type="arabicPeriod"/>
            </a:pPr>
            <a:r>
              <a:rPr lang="zh-CN" altLang="en-US" sz="2400" b="1" dirty="0"/>
              <a:t>处理死锁的策略</a:t>
            </a:r>
            <a:endParaRPr lang="en-US" altLang="zh-CN" sz="2400" b="1" dirty="0"/>
          </a:p>
          <a:p>
            <a:pPr marL="457200" indent="-457200" algn="l">
              <a:lnSpc>
                <a:spcPct val="150000"/>
              </a:lnSpc>
              <a:buAutoNum type="arabicPeriod"/>
            </a:pPr>
            <a:r>
              <a:rPr lang="zh-CN" altLang="en-US" sz="2400" b="1" dirty="0"/>
              <a:t>资源分配图</a:t>
            </a:r>
            <a:endParaRPr lang="en-US" altLang="zh-CN" sz="2400" b="1" dirty="0"/>
          </a:p>
          <a:p>
            <a:pPr marL="457200" indent="-457200" algn="l">
              <a:lnSpc>
                <a:spcPct val="150000"/>
              </a:lnSpc>
              <a:buAutoNum type="arabicPeriod"/>
            </a:pPr>
            <a:r>
              <a:rPr lang="zh-CN" altLang="en-US" sz="2400" b="1" dirty="0"/>
              <a:t>银行家算法</a:t>
            </a:r>
            <a:endParaRPr lang="en-US" altLang="zh-CN" sz="2400" b="1" dirty="0"/>
          </a:p>
          <a:p>
            <a:pPr marL="457200" indent="-457200" algn="l">
              <a:lnSpc>
                <a:spcPct val="150000"/>
              </a:lnSpc>
              <a:buAutoNum type="arabicPeriod"/>
            </a:pPr>
            <a:endParaRPr lang="zh-CN" altLang="en-US" sz="2400" b="1" dirty="0"/>
          </a:p>
        </p:txBody>
      </p:sp>
    </p:spTree>
    <p:extLst>
      <p:ext uri="{BB962C8B-B14F-4D97-AF65-F5344CB8AC3E}">
        <p14:creationId xmlns:p14="http://schemas.microsoft.com/office/powerpoint/2010/main" val="2195965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1000"/>
                                        <p:tgtEl>
                                          <p:spTgt spid="8">
                                            <p:txEl>
                                              <p:pRg st="1" end="1"/>
                                            </p:txEl>
                                          </p:spTgt>
                                        </p:tgtEl>
                                      </p:cBhvr>
                                    </p:animEffect>
                                    <p:anim calcmode="lin" valueType="num">
                                      <p:cBhvr>
                                        <p:cTn id="1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Effect transition="in" filter="fade">
                                      <p:cBhvr>
                                        <p:cTn id="28" dur="1000"/>
                                        <p:tgtEl>
                                          <p:spTgt spid="8">
                                            <p:txEl>
                                              <p:pRg st="3" end="3"/>
                                            </p:txEl>
                                          </p:spTgt>
                                        </p:tgtEl>
                                      </p:cBhvr>
                                    </p:animEffect>
                                    <p:anim calcmode="lin" valueType="num">
                                      <p:cBhvr>
                                        <p:cTn id="29"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animEffect transition="in" filter="fade">
                                      <p:cBhvr>
                                        <p:cTn id="35" dur="1000"/>
                                        <p:tgtEl>
                                          <p:spTgt spid="8">
                                            <p:txEl>
                                              <p:pRg st="4" end="4"/>
                                            </p:txEl>
                                          </p:spTgt>
                                        </p:tgtEl>
                                      </p:cBhvr>
                                    </p:animEffect>
                                    <p:anim calcmode="lin" valueType="num">
                                      <p:cBhvr>
                                        <p:cTn id="36"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p:spPr>
        <p:txBody>
          <a:bodyPr/>
          <a:lstStyle/>
          <a:p>
            <a:r>
              <a:rPr lang="en-US" altLang="zh-CN" dirty="0"/>
              <a:t>01 </a:t>
            </a:r>
            <a:r>
              <a:rPr lang="zh-CN" altLang="en-US" dirty="0"/>
              <a:t>内存与地址</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303947" y="72410"/>
            <a:ext cx="1566454" cy="369332"/>
          </a:xfrm>
        </p:spPr>
        <p:txBody>
          <a:bodyPr/>
          <a:lstStyle/>
          <a:p>
            <a:r>
              <a:rPr lang="en-US" altLang="zh-CN" dirty="0"/>
              <a:t>02 </a:t>
            </a:r>
            <a:r>
              <a:rPr lang="zh-CN" altLang="en-US" dirty="0"/>
              <a:t>连续内存</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183209" y="72410"/>
            <a:ext cx="1822935" cy="369332"/>
          </a:xfrm>
        </p:spPr>
        <p:txBody>
          <a:bodyPr/>
          <a:lstStyle/>
          <a:p>
            <a:r>
              <a:rPr lang="en-US" altLang="zh-CN" dirty="0"/>
              <a:t>03 </a:t>
            </a:r>
            <a:r>
              <a:rPr lang="zh-CN" altLang="en-US" dirty="0"/>
              <a:t>非连续内存</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虚拟内存</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页面置换算法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1826141" cy="535531"/>
          </a:xfrm>
        </p:spPr>
        <p:txBody>
          <a:bodyPr/>
          <a:lstStyle/>
          <a:p>
            <a:pPr marL="0" indent="0">
              <a:buNone/>
            </a:pPr>
            <a:r>
              <a:rPr lang="zh-CN" altLang="en-US" dirty="0"/>
              <a:t>地址检查</a:t>
            </a:r>
          </a:p>
        </p:txBody>
      </p:sp>
      <p:pic>
        <p:nvPicPr>
          <p:cNvPr id="8" name="图片 7">
            <a:extLst>
              <a:ext uri="{FF2B5EF4-FFF2-40B4-BE49-F238E27FC236}">
                <a16:creationId xmlns:a16="http://schemas.microsoft.com/office/drawing/2014/main" id="{4858809A-85EB-4C4F-8469-A6FD9B9DD224}"/>
              </a:ext>
            </a:extLst>
          </p:cNvPr>
          <p:cNvPicPr>
            <a:picLocks noChangeAspect="1"/>
          </p:cNvPicPr>
          <p:nvPr/>
        </p:nvPicPr>
        <p:blipFill>
          <a:blip r:embed="rId2"/>
          <a:stretch>
            <a:fillRect/>
          </a:stretch>
        </p:blipFill>
        <p:spPr>
          <a:xfrm>
            <a:off x="775548" y="1255554"/>
            <a:ext cx="10640903" cy="5308531"/>
          </a:xfrm>
          <a:prstGeom prst="rect">
            <a:avLst/>
          </a:prstGeom>
        </p:spPr>
      </p:pic>
    </p:spTree>
    <p:extLst>
      <p:ext uri="{BB962C8B-B14F-4D97-AF65-F5344CB8AC3E}">
        <p14:creationId xmlns:p14="http://schemas.microsoft.com/office/powerpoint/2010/main" val="3517954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p:spPr>
        <p:txBody>
          <a:bodyPr/>
          <a:lstStyle/>
          <a:p>
            <a:r>
              <a:rPr lang="en-US" altLang="zh-CN" dirty="0"/>
              <a:t>01 </a:t>
            </a:r>
            <a:r>
              <a:rPr lang="zh-CN" altLang="en-US" dirty="0"/>
              <a:t>内存与地址</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303947" y="72410"/>
            <a:ext cx="1566454" cy="369332"/>
          </a:xfrm>
        </p:spPr>
        <p:txBody>
          <a:bodyPr/>
          <a:lstStyle/>
          <a:p>
            <a:r>
              <a:rPr lang="en-US" altLang="zh-CN" dirty="0"/>
              <a:t>02 </a:t>
            </a:r>
            <a:r>
              <a:rPr lang="zh-CN" altLang="en-US" dirty="0"/>
              <a:t>连续内存</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183209" y="72410"/>
            <a:ext cx="1822935" cy="369332"/>
          </a:xfrm>
        </p:spPr>
        <p:txBody>
          <a:bodyPr/>
          <a:lstStyle/>
          <a:p>
            <a:r>
              <a:rPr lang="en-US" altLang="zh-CN" dirty="0"/>
              <a:t>03 </a:t>
            </a:r>
            <a:r>
              <a:rPr lang="zh-CN" altLang="en-US" dirty="0"/>
              <a:t>非连续内存</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虚拟内存</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页面置换算法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3057247" cy="535531"/>
          </a:xfrm>
        </p:spPr>
        <p:txBody>
          <a:bodyPr/>
          <a:lstStyle/>
          <a:p>
            <a:pPr marL="0" indent="0">
              <a:buNone/>
            </a:pPr>
            <a:r>
              <a:rPr lang="zh-CN" altLang="en-US" dirty="0"/>
              <a:t>存储管理的功能</a:t>
            </a:r>
          </a:p>
        </p:txBody>
      </p:sp>
      <p:sp>
        <p:nvSpPr>
          <p:cNvPr id="46" name="文本框 45">
            <a:extLst>
              <a:ext uri="{FF2B5EF4-FFF2-40B4-BE49-F238E27FC236}">
                <a16:creationId xmlns:a16="http://schemas.microsoft.com/office/drawing/2014/main" id="{EDA35AF1-2861-47A1-BA45-72C495B67C2B}"/>
              </a:ext>
            </a:extLst>
          </p:cNvPr>
          <p:cNvSpPr txBox="1"/>
          <p:nvPr/>
        </p:nvSpPr>
        <p:spPr>
          <a:xfrm>
            <a:off x="1552027" y="1755263"/>
            <a:ext cx="9087830" cy="4457823"/>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内存空间的分配与回收</a:t>
            </a:r>
            <a:endParaRPr lang="en-US" altLang="zh-CN" sz="2400" b="1" dirty="0"/>
          </a:p>
          <a:p>
            <a:pPr marL="800089" lvl="1" indent="-342900">
              <a:lnSpc>
                <a:spcPct val="150000"/>
              </a:lnSpc>
              <a:buFont typeface="Wingdings" panose="05000000000000000000" pitchFamily="2" charset="2"/>
              <a:buChar char="Ø"/>
            </a:pPr>
            <a:r>
              <a:rPr lang="zh-CN" altLang="en-US" sz="2400" b="1" dirty="0"/>
              <a:t>由操作系统完成主存储器的空间分配和管理，提高编程效率。</a:t>
            </a:r>
            <a:endParaRPr lang="en-US" altLang="zh-CN" sz="2400" b="1" dirty="0"/>
          </a:p>
          <a:p>
            <a:pPr marL="342900" indent="-342900" algn="l">
              <a:lnSpc>
                <a:spcPct val="150000"/>
              </a:lnSpc>
              <a:buFont typeface="Wingdings" panose="05000000000000000000" pitchFamily="2" charset="2"/>
              <a:buChar char="Ø"/>
            </a:pPr>
            <a:r>
              <a:rPr lang="zh-CN" altLang="en-US" sz="2400" b="1" dirty="0"/>
              <a:t>地址转换</a:t>
            </a:r>
            <a:endParaRPr lang="en-US" altLang="zh-CN" sz="2400" b="1" dirty="0"/>
          </a:p>
          <a:p>
            <a:pPr marL="800089" lvl="1" indent="-342900">
              <a:lnSpc>
                <a:spcPct val="150000"/>
              </a:lnSpc>
              <a:buFont typeface="Wingdings" panose="05000000000000000000" pitchFamily="2" charset="2"/>
              <a:buChar char="Ø"/>
            </a:pPr>
            <a:r>
              <a:rPr lang="zh-CN" altLang="en-US" sz="2400" b="1" dirty="0"/>
              <a:t>存储管理把逻辑地址转换成相应的物理地址。</a:t>
            </a:r>
            <a:endParaRPr lang="en-US" altLang="zh-CN" sz="2400" b="1" dirty="0"/>
          </a:p>
          <a:p>
            <a:pPr marL="342900" indent="-342900" algn="l">
              <a:lnSpc>
                <a:spcPct val="150000"/>
              </a:lnSpc>
              <a:buFont typeface="Wingdings" panose="05000000000000000000" pitchFamily="2" charset="2"/>
              <a:buChar char="Ø"/>
            </a:pPr>
            <a:r>
              <a:rPr lang="zh-CN" altLang="en-US" sz="2400" b="1" dirty="0"/>
              <a:t>内存空间扩充</a:t>
            </a:r>
            <a:endParaRPr lang="en-US" altLang="zh-CN" sz="2400" b="1" dirty="0"/>
          </a:p>
          <a:p>
            <a:pPr marL="800089" lvl="1" indent="-342900">
              <a:lnSpc>
                <a:spcPct val="150000"/>
              </a:lnSpc>
              <a:buFont typeface="Wingdings" panose="05000000000000000000" pitchFamily="2" charset="2"/>
              <a:buChar char="Ø"/>
            </a:pPr>
            <a:r>
              <a:rPr lang="zh-CN" altLang="en-US" sz="2400" b="1" dirty="0"/>
              <a:t>从逻辑上扩充内存空间</a:t>
            </a:r>
            <a:endParaRPr lang="en-US" altLang="zh-CN" sz="2400" b="1" dirty="0"/>
          </a:p>
          <a:p>
            <a:pPr marL="342900" indent="-342900" algn="l">
              <a:lnSpc>
                <a:spcPct val="150000"/>
              </a:lnSpc>
              <a:buFont typeface="Wingdings" panose="05000000000000000000" pitchFamily="2" charset="2"/>
              <a:buChar char="Ø"/>
            </a:pPr>
            <a:r>
              <a:rPr lang="zh-CN" altLang="en-US" sz="2400" b="1" dirty="0"/>
              <a:t>存储保护</a:t>
            </a:r>
            <a:endParaRPr lang="en-US" altLang="zh-CN" sz="2400" b="1" dirty="0"/>
          </a:p>
          <a:p>
            <a:pPr marL="800089" lvl="1" indent="-342900">
              <a:lnSpc>
                <a:spcPct val="150000"/>
              </a:lnSpc>
              <a:buFont typeface="Wingdings" panose="05000000000000000000" pitchFamily="2" charset="2"/>
              <a:buChar char="Ø"/>
            </a:pPr>
            <a:r>
              <a:rPr lang="zh-CN" altLang="en-US" sz="2400" b="1" dirty="0"/>
              <a:t>保护进程各自的内存空间相互独立</a:t>
            </a:r>
          </a:p>
        </p:txBody>
      </p:sp>
    </p:spTree>
    <p:extLst>
      <p:ext uri="{BB962C8B-B14F-4D97-AF65-F5344CB8AC3E}">
        <p14:creationId xmlns:p14="http://schemas.microsoft.com/office/powerpoint/2010/main" val="28776675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05457" y="1744135"/>
            <a:ext cx="1435008" cy="1446550"/>
          </a:xfrm>
          <a:prstGeom prst="rect">
            <a:avLst/>
          </a:prstGeom>
          <a:noFill/>
        </p:spPr>
        <p:txBody>
          <a:bodyPr wrap="none" rtlCol="0">
            <a:spAutoFit/>
          </a:bodyPr>
          <a:lstStyle>
            <a:defPPr>
              <a:defRPr lang="zh-CN"/>
            </a:defPPr>
            <a:lvl1pPr>
              <a:defRPr sz="8800">
                <a:solidFill>
                  <a:schemeClr val="accent1">
                    <a:lumMod val="50000"/>
                    <a:alpha val="30000"/>
                  </a:schemeClr>
                </a:solidFill>
              </a:defRPr>
            </a:lvl1pPr>
          </a:lstStyle>
          <a:p>
            <a:r>
              <a:rPr lang="en-US" altLang="zh-CN" dirty="0"/>
              <a:t>01</a:t>
            </a:r>
            <a:endParaRPr lang="zh-CN" altLang="en-US" dirty="0"/>
          </a:p>
        </p:txBody>
      </p:sp>
      <p:sp>
        <p:nvSpPr>
          <p:cNvPr id="3" name="文本框 2"/>
          <p:cNvSpPr txBox="1"/>
          <p:nvPr/>
        </p:nvSpPr>
        <p:spPr>
          <a:xfrm>
            <a:off x="3241977" y="1744135"/>
            <a:ext cx="1435008" cy="1446550"/>
          </a:xfrm>
          <a:prstGeom prst="rect">
            <a:avLst/>
          </a:prstGeom>
          <a:noFill/>
        </p:spPr>
        <p:txBody>
          <a:bodyPr wrap="none" rtlCol="0">
            <a:spAutoFit/>
          </a:bodyPr>
          <a:lstStyle>
            <a:defPPr>
              <a:defRPr lang="zh-CN"/>
            </a:defPPr>
            <a:lvl1pPr>
              <a:defRPr sz="8800">
                <a:solidFill>
                  <a:schemeClr val="accent1">
                    <a:lumMod val="50000"/>
                  </a:schemeClr>
                </a:solidFill>
              </a:defRPr>
            </a:lvl1pPr>
          </a:lstStyle>
          <a:p>
            <a:r>
              <a:rPr lang="en-US" altLang="zh-CN" dirty="0"/>
              <a:t>02</a:t>
            </a:r>
            <a:endParaRPr lang="zh-CN" altLang="en-US" dirty="0"/>
          </a:p>
        </p:txBody>
      </p:sp>
      <p:sp>
        <p:nvSpPr>
          <p:cNvPr id="4" name="文本框 3"/>
          <p:cNvSpPr txBox="1"/>
          <p:nvPr/>
        </p:nvSpPr>
        <p:spPr>
          <a:xfrm>
            <a:off x="5378497" y="1744135"/>
            <a:ext cx="1435008" cy="1446550"/>
          </a:xfrm>
          <a:prstGeom prst="rect">
            <a:avLst/>
          </a:prstGeom>
          <a:noFill/>
        </p:spPr>
        <p:txBody>
          <a:bodyPr wrap="none" rtlCol="0">
            <a:spAutoFit/>
          </a:bodyPr>
          <a:lstStyle/>
          <a:p>
            <a:r>
              <a:rPr lang="en-US" altLang="zh-CN" sz="8800" dirty="0">
                <a:solidFill>
                  <a:schemeClr val="accent1">
                    <a:lumMod val="50000"/>
                    <a:alpha val="30000"/>
                  </a:schemeClr>
                </a:solidFill>
              </a:rPr>
              <a:t>03</a:t>
            </a:r>
            <a:endParaRPr lang="zh-CN" altLang="en-US" sz="8800" dirty="0">
              <a:solidFill>
                <a:schemeClr val="accent1">
                  <a:lumMod val="50000"/>
                  <a:alpha val="30000"/>
                </a:schemeClr>
              </a:solidFill>
            </a:endParaRPr>
          </a:p>
        </p:txBody>
      </p:sp>
      <p:sp>
        <p:nvSpPr>
          <p:cNvPr id="5" name="文本框 4"/>
          <p:cNvSpPr txBox="1"/>
          <p:nvPr/>
        </p:nvSpPr>
        <p:spPr>
          <a:xfrm>
            <a:off x="7515017" y="1744135"/>
            <a:ext cx="1435008" cy="1446550"/>
          </a:xfrm>
          <a:prstGeom prst="rect">
            <a:avLst/>
          </a:prstGeom>
          <a:noFill/>
        </p:spPr>
        <p:txBody>
          <a:bodyPr wrap="none" rtlCol="0">
            <a:spAutoFit/>
          </a:bodyPr>
          <a:lstStyle/>
          <a:p>
            <a:r>
              <a:rPr lang="en-US" altLang="zh-CN" sz="8800" dirty="0">
                <a:solidFill>
                  <a:schemeClr val="accent1">
                    <a:lumMod val="50000"/>
                    <a:alpha val="30000"/>
                  </a:schemeClr>
                </a:solidFill>
              </a:rPr>
              <a:t>04</a:t>
            </a:r>
            <a:endParaRPr lang="zh-CN" altLang="en-US" sz="8800" dirty="0">
              <a:solidFill>
                <a:schemeClr val="accent1">
                  <a:lumMod val="50000"/>
                  <a:alpha val="30000"/>
                </a:schemeClr>
              </a:solidFill>
            </a:endParaRPr>
          </a:p>
        </p:txBody>
      </p:sp>
      <p:sp>
        <p:nvSpPr>
          <p:cNvPr id="6" name="文本框 5"/>
          <p:cNvSpPr txBox="1"/>
          <p:nvPr/>
        </p:nvSpPr>
        <p:spPr>
          <a:xfrm>
            <a:off x="9651537" y="1744135"/>
            <a:ext cx="1435008" cy="1446550"/>
          </a:xfrm>
          <a:prstGeom prst="rect">
            <a:avLst/>
          </a:prstGeom>
          <a:noFill/>
        </p:spPr>
        <p:txBody>
          <a:bodyPr wrap="none" rtlCol="0">
            <a:spAutoFit/>
          </a:bodyPr>
          <a:lstStyle/>
          <a:p>
            <a:r>
              <a:rPr lang="en-US" altLang="zh-CN" sz="8800" dirty="0">
                <a:solidFill>
                  <a:schemeClr val="accent1">
                    <a:lumMod val="50000"/>
                    <a:alpha val="30000"/>
                  </a:schemeClr>
                </a:solidFill>
              </a:rPr>
              <a:t>05</a:t>
            </a:r>
            <a:endParaRPr lang="zh-CN" altLang="en-US" sz="8800" dirty="0">
              <a:solidFill>
                <a:schemeClr val="accent1">
                  <a:lumMod val="50000"/>
                  <a:alpha val="30000"/>
                </a:schemeClr>
              </a:solidFill>
            </a:endParaRPr>
          </a:p>
        </p:txBody>
      </p:sp>
      <p:grpSp>
        <p:nvGrpSpPr>
          <p:cNvPr id="12" name="组合 11"/>
          <p:cNvGrpSpPr/>
          <p:nvPr/>
        </p:nvGrpSpPr>
        <p:grpSpPr>
          <a:xfrm rot="21345802">
            <a:off x="658677" y="1192420"/>
            <a:ext cx="1049867" cy="4725785"/>
            <a:chOff x="575734" y="1277082"/>
            <a:chExt cx="1049866" cy="4725785"/>
          </a:xfrm>
        </p:grpSpPr>
        <p:cxnSp>
          <p:nvCxnSpPr>
            <p:cNvPr id="8" name="直接连接符 7"/>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1" name="矩形 10"/>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3" name="组合 12"/>
          <p:cNvGrpSpPr/>
          <p:nvPr/>
        </p:nvGrpSpPr>
        <p:grpSpPr>
          <a:xfrm rot="21345802">
            <a:off x="2767136" y="1192422"/>
            <a:ext cx="1049867" cy="4725785"/>
            <a:chOff x="575734" y="1277082"/>
            <a:chExt cx="1049866" cy="4725785"/>
          </a:xfrm>
        </p:grpSpPr>
        <p:cxnSp>
          <p:nvCxnSpPr>
            <p:cNvPr id="14" name="直接连接符 13"/>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矩形 14"/>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6" name="组合 15"/>
          <p:cNvGrpSpPr/>
          <p:nvPr/>
        </p:nvGrpSpPr>
        <p:grpSpPr>
          <a:xfrm rot="21345802">
            <a:off x="4889140" y="1192422"/>
            <a:ext cx="1049867" cy="4725785"/>
            <a:chOff x="575734" y="1277082"/>
            <a:chExt cx="1049866" cy="4725785"/>
          </a:xfrm>
        </p:grpSpPr>
        <p:cxnSp>
          <p:nvCxnSpPr>
            <p:cNvPr id="17" name="直接连接符 16"/>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矩形 17"/>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9" name="组合 18"/>
          <p:cNvGrpSpPr/>
          <p:nvPr/>
        </p:nvGrpSpPr>
        <p:grpSpPr>
          <a:xfrm rot="21345802">
            <a:off x="7054489" y="1192422"/>
            <a:ext cx="1049867" cy="4725785"/>
            <a:chOff x="575734" y="1277082"/>
            <a:chExt cx="1049866" cy="4725785"/>
          </a:xfrm>
        </p:grpSpPr>
        <p:cxnSp>
          <p:nvCxnSpPr>
            <p:cNvPr id="20" name="直接连接符 19"/>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1" name="矩形 20"/>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2" name="组合 21"/>
          <p:cNvGrpSpPr/>
          <p:nvPr/>
        </p:nvGrpSpPr>
        <p:grpSpPr>
          <a:xfrm rot="21345802">
            <a:off x="9162180" y="1192424"/>
            <a:ext cx="1049867" cy="4725785"/>
            <a:chOff x="575734" y="1277082"/>
            <a:chExt cx="1049866" cy="4725785"/>
          </a:xfrm>
        </p:grpSpPr>
        <p:cxnSp>
          <p:nvCxnSpPr>
            <p:cNvPr id="23" name="直接连接符 22"/>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4" name="矩形 23"/>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36" name="矩形 35"/>
          <p:cNvSpPr/>
          <p:nvPr/>
        </p:nvSpPr>
        <p:spPr>
          <a:xfrm>
            <a:off x="0" y="0"/>
            <a:ext cx="12192000" cy="49088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矩形 36"/>
          <p:cNvSpPr/>
          <p:nvPr/>
        </p:nvSpPr>
        <p:spPr>
          <a:xfrm>
            <a:off x="-1" y="68852"/>
            <a:ext cx="6096001" cy="369332"/>
          </a:xfrm>
          <a:prstGeom prst="rect">
            <a:avLst/>
          </a:prstGeom>
        </p:spPr>
        <p:txBody>
          <a:bodyPr wrap="square">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操作系统  </a:t>
            </a:r>
            <a:r>
              <a:rPr lang="en-US" altLang="zh-CN" b="1" dirty="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第三章  内存管理</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955A9381-22B5-4E72-88D4-0E6EB40EAE52}"/>
              </a:ext>
            </a:extLst>
          </p:cNvPr>
          <p:cNvSpPr txBox="1"/>
          <p:nvPr/>
        </p:nvSpPr>
        <p:spPr>
          <a:xfrm>
            <a:off x="997364" y="5093216"/>
            <a:ext cx="1723549" cy="461665"/>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内存与地址</a:t>
            </a:r>
          </a:p>
        </p:txBody>
      </p:sp>
      <p:sp>
        <p:nvSpPr>
          <p:cNvPr id="35" name="文本框 34">
            <a:extLst>
              <a:ext uri="{FF2B5EF4-FFF2-40B4-BE49-F238E27FC236}">
                <a16:creationId xmlns:a16="http://schemas.microsoft.com/office/drawing/2014/main" id="{6573BECB-1030-4B92-AE8A-B8D0AEAB9860}"/>
              </a:ext>
            </a:extLst>
          </p:cNvPr>
          <p:cNvSpPr txBox="1"/>
          <p:nvPr/>
        </p:nvSpPr>
        <p:spPr>
          <a:xfrm>
            <a:off x="3123048" y="5093218"/>
            <a:ext cx="1415772" cy="461665"/>
          </a:xfrm>
          <a:prstGeom prst="rect">
            <a:avLst/>
          </a:prstGeom>
          <a:noFill/>
        </p:spPr>
        <p:txBody>
          <a:bodyPr wrap="none" rtlCol="0">
            <a:spAutoFit/>
          </a:bodyPr>
          <a:lstStyle>
            <a:defPPr>
              <a:defRPr lang="zh-CN"/>
            </a:defPPr>
            <a:lvl1pPr>
              <a:defRPr sz="2400" b="1">
                <a:solidFill>
                  <a:schemeClr val="accent1">
                    <a:lumMod val="50000"/>
                  </a:schemeClr>
                </a:solidFill>
              </a:defRPr>
            </a:lvl1pPr>
          </a:lstStyle>
          <a:p>
            <a:r>
              <a:rPr lang="zh-CN" altLang="en-US" dirty="0"/>
              <a:t>连续内存</a:t>
            </a:r>
          </a:p>
        </p:txBody>
      </p:sp>
      <p:sp>
        <p:nvSpPr>
          <p:cNvPr id="38" name="文本框 37">
            <a:extLst>
              <a:ext uri="{FF2B5EF4-FFF2-40B4-BE49-F238E27FC236}">
                <a16:creationId xmlns:a16="http://schemas.microsoft.com/office/drawing/2014/main" id="{F8A21830-96FE-4160-B997-F20B01BF1DC9}"/>
              </a:ext>
            </a:extLst>
          </p:cNvPr>
          <p:cNvSpPr txBox="1"/>
          <p:nvPr/>
        </p:nvSpPr>
        <p:spPr>
          <a:xfrm>
            <a:off x="5248731" y="5093218"/>
            <a:ext cx="1723549" cy="461665"/>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非连续内存</a:t>
            </a:r>
          </a:p>
        </p:txBody>
      </p:sp>
      <p:sp>
        <p:nvSpPr>
          <p:cNvPr id="39" name="文本框 38">
            <a:extLst>
              <a:ext uri="{FF2B5EF4-FFF2-40B4-BE49-F238E27FC236}">
                <a16:creationId xmlns:a16="http://schemas.microsoft.com/office/drawing/2014/main" id="{3AF7B369-8298-4A58-AB34-4B6E410EE519}"/>
              </a:ext>
            </a:extLst>
          </p:cNvPr>
          <p:cNvSpPr txBox="1"/>
          <p:nvPr/>
        </p:nvSpPr>
        <p:spPr>
          <a:xfrm>
            <a:off x="7374415" y="5093218"/>
            <a:ext cx="1415772" cy="461665"/>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虚拟存储</a:t>
            </a:r>
          </a:p>
        </p:txBody>
      </p:sp>
      <p:sp>
        <p:nvSpPr>
          <p:cNvPr id="40" name="文本框 39">
            <a:extLst>
              <a:ext uri="{FF2B5EF4-FFF2-40B4-BE49-F238E27FC236}">
                <a16:creationId xmlns:a16="http://schemas.microsoft.com/office/drawing/2014/main" id="{7D5E1D20-02A2-4511-B4B4-0184E24838B2}"/>
              </a:ext>
            </a:extLst>
          </p:cNvPr>
          <p:cNvSpPr txBox="1"/>
          <p:nvPr/>
        </p:nvSpPr>
        <p:spPr>
          <a:xfrm>
            <a:off x="9500099" y="5093218"/>
            <a:ext cx="2031325" cy="461665"/>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页面置换算法</a:t>
            </a:r>
          </a:p>
        </p:txBody>
      </p:sp>
    </p:spTree>
    <p:extLst>
      <p:ext uri="{BB962C8B-B14F-4D97-AF65-F5344CB8AC3E}">
        <p14:creationId xmlns:p14="http://schemas.microsoft.com/office/powerpoint/2010/main" val="18769340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0"/>
            <a:ext cx="12192000" cy="49088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37" name="矩形 36"/>
          <p:cNvSpPr/>
          <p:nvPr/>
        </p:nvSpPr>
        <p:spPr>
          <a:xfrm>
            <a:off x="-1" y="68852"/>
            <a:ext cx="6096001" cy="369332"/>
          </a:xfrm>
          <a:prstGeom prst="rect">
            <a:avLst/>
          </a:prstGeom>
        </p:spPr>
        <p:txBody>
          <a:bodyPr wrap="square">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操作系统  </a:t>
            </a:r>
            <a:r>
              <a:rPr lang="en-US" altLang="zh-CN" b="1" dirty="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第三章  内存管理 </a:t>
            </a:r>
            <a:r>
              <a:rPr lang="en-US" altLang="zh-CN" b="1" dirty="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连续内存分配</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C54D9B73-95CB-44A4-A91F-71B681BFAAC1}"/>
              </a:ext>
            </a:extLst>
          </p:cNvPr>
          <p:cNvSpPr/>
          <p:nvPr/>
        </p:nvSpPr>
        <p:spPr>
          <a:xfrm>
            <a:off x="7619550" y="745208"/>
            <a:ext cx="4219253" cy="5625670"/>
          </a:xfrm>
          <a:prstGeom prst="rect">
            <a:avLst/>
          </a:prstGeom>
          <a:blipFill>
            <a:blip r:embed="rId2"/>
            <a:srcRect/>
            <a:stretch>
              <a:fillRect l="-76381" t="1" r="-76381" b="-55"/>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DDD82C19-A360-4BE6-90FF-69A62D7939CF}"/>
              </a:ext>
            </a:extLst>
          </p:cNvPr>
          <p:cNvGrpSpPr/>
          <p:nvPr/>
        </p:nvGrpSpPr>
        <p:grpSpPr>
          <a:xfrm>
            <a:off x="2025660" y="1169006"/>
            <a:ext cx="3148939" cy="1113917"/>
            <a:chOff x="295435" y="914533"/>
            <a:chExt cx="3148939" cy="1113917"/>
          </a:xfrm>
        </p:grpSpPr>
        <p:grpSp>
          <p:nvGrpSpPr>
            <p:cNvPr id="35" name="组合 34">
              <a:extLst>
                <a:ext uri="{FF2B5EF4-FFF2-40B4-BE49-F238E27FC236}">
                  <a16:creationId xmlns:a16="http://schemas.microsoft.com/office/drawing/2014/main" id="{C2AAA573-50BD-4E26-B0FB-6AF877129D6B}"/>
                </a:ext>
              </a:extLst>
            </p:cNvPr>
            <p:cNvGrpSpPr/>
            <p:nvPr/>
          </p:nvGrpSpPr>
          <p:grpSpPr>
            <a:xfrm>
              <a:off x="295435" y="914533"/>
              <a:ext cx="809837" cy="1113917"/>
              <a:chOff x="611284" y="1140951"/>
              <a:chExt cx="809837" cy="1113917"/>
            </a:xfrm>
          </p:grpSpPr>
          <p:sp>
            <p:nvSpPr>
              <p:cNvPr id="38" name="文本框 37">
                <a:extLst>
                  <a:ext uri="{FF2B5EF4-FFF2-40B4-BE49-F238E27FC236}">
                    <a16:creationId xmlns:a16="http://schemas.microsoft.com/office/drawing/2014/main" id="{6D2A8949-4A06-4F9E-8383-471E1E7ED920}"/>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01</a:t>
                </a:r>
                <a:endParaRPr lang="zh-CN" altLang="en-US" sz="4400" dirty="0">
                  <a:solidFill>
                    <a:schemeClr val="accent1">
                      <a:lumMod val="50000"/>
                    </a:schemeClr>
                  </a:solidFill>
                </a:endParaRPr>
              </a:p>
            </p:txBody>
          </p:sp>
          <p:grpSp>
            <p:nvGrpSpPr>
              <p:cNvPr id="39" name="组合 38">
                <a:extLst>
                  <a:ext uri="{FF2B5EF4-FFF2-40B4-BE49-F238E27FC236}">
                    <a16:creationId xmlns:a16="http://schemas.microsoft.com/office/drawing/2014/main" id="{69674F42-B441-49B1-BBCA-9FDD52480D59}"/>
                  </a:ext>
                </a:extLst>
              </p:cNvPr>
              <p:cNvGrpSpPr/>
              <p:nvPr/>
            </p:nvGrpSpPr>
            <p:grpSpPr>
              <a:xfrm rot="11641273">
                <a:off x="1113869" y="1140951"/>
                <a:ext cx="246536" cy="1113917"/>
                <a:chOff x="258722" y="976700"/>
                <a:chExt cx="1125739" cy="5086397"/>
              </a:xfrm>
            </p:grpSpPr>
            <p:cxnSp>
              <p:nvCxnSpPr>
                <p:cNvPr id="40" name="直接连接符 39">
                  <a:extLst>
                    <a:ext uri="{FF2B5EF4-FFF2-40B4-BE49-F238E27FC236}">
                      <a16:creationId xmlns:a16="http://schemas.microsoft.com/office/drawing/2014/main" id="{2D1A694E-ECE4-4D33-846B-DC34C80DB5DE}"/>
                    </a:ext>
                  </a:extLst>
                </p:cNvPr>
                <p:cNvCxnSpPr/>
                <p:nvPr/>
              </p:nvCxnSpPr>
              <p:spPr>
                <a:xfrm flipH="1">
                  <a:off x="334590" y="2007563"/>
                  <a:ext cx="1049871"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41" name="矩形 40">
                  <a:extLst>
                    <a:ext uri="{FF2B5EF4-FFF2-40B4-BE49-F238E27FC236}">
                      <a16:creationId xmlns:a16="http://schemas.microsoft.com/office/drawing/2014/main" id="{2A5A75DC-A842-4F39-A6EC-2325F46EF141}"/>
                    </a:ext>
                  </a:extLst>
                </p:cNvPr>
                <p:cNvSpPr/>
                <p:nvPr/>
              </p:nvSpPr>
              <p:spPr>
                <a:xfrm rot="865294">
                  <a:off x="258722" y="976700"/>
                  <a:ext cx="719666" cy="5072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57" name="矩形 56">
              <a:extLst>
                <a:ext uri="{FF2B5EF4-FFF2-40B4-BE49-F238E27FC236}">
                  <a16:creationId xmlns:a16="http://schemas.microsoft.com/office/drawing/2014/main" id="{92249318-FC6B-45A8-A261-F5F2AD57D4DF}"/>
                </a:ext>
              </a:extLst>
            </p:cNvPr>
            <p:cNvSpPr/>
            <p:nvPr/>
          </p:nvSpPr>
          <p:spPr>
            <a:xfrm>
              <a:off x="1105272" y="1066672"/>
              <a:ext cx="2339102" cy="596510"/>
            </a:xfrm>
            <a:prstGeom prst="rect">
              <a:avLst/>
            </a:prstGeom>
          </p:spPr>
          <p:txBody>
            <a:bodyPr wrap="none">
              <a:spAutoFit/>
            </a:bodyPr>
            <a:lstStyle/>
            <a:p>
              <a:pPr lvl="0">
                <a:lnSpc>
                  <a:spcPct val="130000"/>
                </a:lnSpc>
              </a:pPr>
              <a:r>
                <a:rPr lang="zh-CN" altLang="en-US" sz="2800" b="1" dirty="0">
                  <a:solidFill>
                    <a:schemeClr val="accent1">
                      <a:lumMod val="50000"/>
                    </a:schemeClr>
                  </a:solidFill>
                </a:rPr>
                <a:t>连续内存分配</a:t>
              </a:r>
              <a:endParaRPr lang="en-US" altLang="zh-CN" sz="2800" b="1" dirty="0">
                <a:solidFill>
                  <a:schemeClr val="accent1">
                    <a:lumMod val="50000"/>
                  </a:schemeClr>
                </a:solidFill>
              </a:endParaRPr>
            </a:p>
          </p:txBody>
        </p:sp>
      </p:grpSp>
      <p:grpSp>
        <p:nvGrpSpPr>
          <p:cNvPr id="9" name="组合 8">
            <a:extLst>
              <a:ext uri="{FF2B5EF4-FFF2-40B4-BE49-F238E27FC236}">
                <a16:creationId xmlns:a16="http://schemas.microsoft.com/office/drawing/2014/main" id="{184BF313-46A4-4E07-9C9F-4940CDDDD603}"/>
              </a:ext>
            </a:extLst>
          </p:cNvPr>
          <p:cNvGrpSpPr/>
          <p:nvPr/>
        </p:nvGrpSpPr>
        <p:grpSpPr>
          <a:xfrm>
            <a:off x="2025660" y="2427464"/>
            <a:ext cx="2424949" cy="1135271"/>
            <a:chOff x="295435" y="2368662"/>
            <a:chExt cx="2424949" cy="1135271"/>
          </a:xfrm>
        </p:grpSpPr>
        <p:grpSp>
          <p:nvGrpSpPr>
            <p:cNvPr id="42" name="组合 41">
              <a:extLst>
                <a:ext uri="{FF2B5EF4-FFF2-40B4-BE49-F238E27FC236}">
                  <a16:creationId xmlns:a16="http://schemas.microsoft.com/office/drawing/2014/main" id="{BF505D1F-8553-4802-A9F5-988877FF57CD}"/>
                </a:ext>
              </a:extLst>
            </p:cNvPr>
            <p:cNvGrpSpPr/>
            <p:nvPr/>
          </p:nvGrpSpPr>
          <p:grpSpPr>
            <a:xfrm>
              <a:off x="295435" y="2368662"/>
              <a:ext cx="912799" cy="1135271"/>
              <a:chOff x="611284" y="1161081"/>
              <a:chExt cx="912799" cy="1135271"/>
            </a:xfrm>
          </p:grpSpPr>
          <p:sp>
            <p:nvSpPr>
              <p:cNvPr id="43" name="文本框 42">
                <a:extLst>
                  <a:ext uri="{FF2B5EF4-FFF2-40B4-BE49-F238E27FC236}">
                    <a16:creationId xmlns:a16="http://schemas.microsoft.com/office/drawing/2014/main" id="{5C4D25F1-C218-4001-97B5-60EE0F4FDA5E}"/>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02</a:t>
                </a:r>
                <a:endParaRPr lang="zh-CN" altLang="en-US" sz="4400" dirty="0">
                  <a:solidFill>
                    <a:schemeClr val="accent1">
                      <a:lumMod val="50000"/>
                    </a:schemeClr>
                  </a:solidFill>
                </a:endParaRPr>
              </a:p>
            </p:txBody>
          </p:sp>
          <p:grpSp>
            <p:nvGrpSpPr>
              <p:cNvPr id="44" name="组合 43">
                <a:extLst>
                  <a:ext uri="{FF2B5EF4-FFF2-40B4-BE49-F238E27FC236}">
                    <a16:creationId xmlns:a16="http://schemas.microsoft.com/office/drawing/2014/main" id="{7D5C4428-1FED-47D4-94F9-921657792A53}"/>
                  </a:ext>
                </a:extLst>
              </p:cNvPr>
              <p:cNvGrpSpPr/>
              <p:nvPr/>
            </p:nvGrpSpPr>
            <p:grpSpPr>
              <a:xfrm rot="11641273">
                <a:off x="1108766" y="1161081"/>
                <a:ext cx="415317" cy="1135271"/>
                <a:chOff x="-511972" y="879186"/>
                <a:chExt cx="1896439" cy="5183899"/>
              </a:xfrm>
            </p:grpSpPr>
            <p:cxnSp>
              <p:nvCxnSpPr>
                <p:cNvPr id="45" name="直接连接符 44">
                  <a:extLst>
                    <a:ext uri="{FF2B5EF4-FFF2-40B4-BE49-F238E27FC236}">
                      <a16:creationId xmlns:a16="http://schemas.microsoft.com/office/drawing/2014/main" id="{C4AF8121-2139-48B5-8BE2-33E25BAB9A15}"/>
                    </a:ext>
                  </a:extLst>
                </p:cNvPr>
                <p:cNvCxnSpPr/>
                <p:nvPr/>
              </p:nvCxnSpPr>
              <p:spPr>
                <a:xfrm flipH="1">
                  <a:off x="334598" y="2007551"/>
                  <a:ext cx="1049869"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46" name="矩形 45">
                  <a:extLst>
                    <a:ext uri="{FF2B5EF4-FFF2-40B4-BE49-F238E27FC236}">
                      <a16:creationId xmlns:a16="http://schemas.microsoft.com/office/drawing/2014/main" id="{3723C1BE-929C-4CD0-9C5C-07694CAB218F}"/>
                    </a:ext>
                  </a:extLst>
                </p:cNvPr>
                <p:cNvSpPr/>
                <p:nvPr/>
              </p:nvSpPr>
              <p:spPr>
                <a:xfrm rot="865294">
                  <a:off x="-511972" y="879186"/>
                  <a:ext cx="1502695" cy="50725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58" name="矩形 57">
              <a:extLst>
                <a:ext uri="{FF2B5EF4-FFF2-40B4-BE49-F238E27FC236}">
                  <a16:creationId xmlns:a16="http://schemas.microsoft.com/office/drawing/2014/main" id="{B4274AE6-A206-4C40-A9A7-8A96C9DDB924}"/>
                </a:ext>
              </a:extLst>
            </p:cNvPr>
            <p:cNvSpPr/>
            <p:nvPr/>
          </p:nvSpPr>
          <p:spPr>
            <a:xfrm>
              <a:off x="1099427" y="2495710"/>
              <a:ext cx="1620957" cy="596510"/>
            </a:xfrm>
            <a:prstGeom prst="rect">
              <a:avLst/>
            </a:prstGeom>
          </p:spPr>
          <p:txBody>
            <a:bodyPr wrap="none">
              <a:spAutoFit/>
            </a:bodyPr>
            <a:lstStyle/>
            <a:p>
              <a:pPr lvl="0">
                <a:lnSpc>
                  <a:spcPct val="130000"/>
                </a:lnSpc>
              </a:pPr>
              <a:r>
                <a:rPr lang="zh-CN" altLang="en-US" sz="2800" b="1" dirty="0">
                  <a:solidFill>
                    <a:schemeClr val="accent1">
                      <a:lumMod val="50000"/>
                    </a:schemeClr>
                  </a:solidFill>
                </a:rPr>
                <a:t>内存碎片</a:t>
              </a:r>
              <a:endParaRPr lang="en-US" altLang="zh-CN" sz="2800" b="1" dirty="0">
                <a:solidFill>
                  <a:schemeClr val="accent1">
                    <a:lumMod val="50000"/>
                  </a:schemeClr>
                </a:solidFill>
              </a:endParaRPr>
            </a:p>
          </p:txBody>
        </p:sp>
      </p:grpSp>
      <p:grpSp>
        <p:nvGrpSpPr>
          <p:cNvPr id="10" name="组合 9">
            <a:extLst>
              <a:ext uri="{FF2B5EF4-FFF2-40B4-BE49-F238E27FC236}">
                <a16:creationId xmlns:a16="http://schemas.microsoft.com/office/drawing/2014/main" id="{2931D01E-2ABB-458C-83CF-5EB6F3C2B0E1}"/>
              </a:ext>
            </a:extLst>
          </p:cNvPr>
          <p:cNvGrpSpPr/>
          <p:nvPr/>
        </p:nvGrpSpPr>
        <p:grpSpPr>
          <a:xfrm>
            <a:off x="2025660" y="3707276"/>
            <a:ext cx="3143094" cy="1113914"/>
            <a:chOff x="295435" y="3782535"/>
            <a:chExt cx="3143094" cy="1113914"/>
          </a:xfrm>
        </p:grpSpPr>
        <p:grpSp>
          <p:nvGrpSpPr>
            <p:cNvPr id="47" name="组合 46">
              <a:extLst>
                <a:ext uri="{FF2B5EF4-FFF2-40B4-BE49-F238E27FC236}">
                  <a16:creationId xmlns:a16="http://schemas.microsoft.com/office/drawing/2014/main" id="{A008430E-7FC5-49A9-AFF1-57B6099812BA}"/>
                </a:ext>
              </a:extLst>
            </p:cNvPr>
            <p:cNvGrpSpPr/>
            <p:nvPr/>
          </p:nvGrpSpPr>
          <p:grpSpPr>
            <a:xfrm>
              <a:off x="295435" y="3782535"/>
              <a:ext cx="809837" cy="1113914"/>
              <a:chOff x="611284" y="1140955"/>
              <a:chExt cx="809837" cy="1113914"/>
            </a:xfrm>
          </p:grpSpPr>
          <p:sp>
            <p:nvSpPr>
              <p:cNvPr id="48" name="文本框 47">
                <a:extLst>
                  <a:ext uri="{FF2B5EF4-FFF2-40B4-BE49-F238E27FC236}">
                    <a16:creationId xmlns:a16="http://schemas.microsoft.com/office/drawing/2014/main" id="{F1926ECF-665E-4ECE-BEEC-A6A67D277445}"/>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03</a:t>
                </a:r>
                <a:endParaRPr lang="zh-CN" altLang="en-US" sz="4400" dirty="0">
                  <a:solidFill>
                    <a:schemeClr val="accent1">
                      <a:lumMod val="50000"/>
                    </a:schemeClr>
                  </a:solidFill>
                </a:endParaRPr>
              </a:p>
            </p:txBody>
          </p:sp>
          <p:grpSp>
            <p:nvGrpSpPr>
              <p:cNvPr id="49" name="组合 48">
                <a:extLst>
                  <a:ext uri="{FF2B5EF4-FFF2-40B4-BE49-F238E27FC236}">
                    <a16:creationId xmlns:a16="http://schemas.microsoft.com/office/drawing/2014/main" id="{7857F9C8-5630-4B07-AD3A-B95A9B3695EA}"/>
                  </a:ext>
                </a:extLst>
              </p:cNvPr>
              <p:cNvGrpSpPr/>
              <p:nvPr/>
            </p:nvGrpSpPr>
            <p:grpSpPr>
              <a:xfrm rot="11641273">
                <a:off x="1113868" y="1140955"/>
                <a:ext cx="246536" cy="1113914"/>
                <a:chOff x="258725" y="976698"/>
                <a:chExt cx="1125740" cy="5086391"/>
              </a:xfrm>
            </p:grpSpPr>
            <p:cxnSp>
              <p:nvCxnSpPr>
                <p:cNvPr id="50" name="直接连接符 49">
                  <a:extLst>
                    <a:ext uri="{FF2B5EF4-FFF2-40B4-BE49-F238E27FC236}">
                      <a16:creationId xmlns:a16="http://schemas.microsoft.com/office/drawing/2014/main" id="{DFC066E9-F3BE-4FA3-8797-1CA0AC1A0A65}"/>
                    </a:ext>
                  </a:extLst>
                </p:cNvPr>
                <p:cNvCxnSpPr/>
                <p:nvPr/>
              </p:nvCxnSpPr>
              <p:spPr>
                <a:xfrm flipH="1">
                  <a:off x="334597" y="2007553"/>
                  <a:ext cx="1049868" cy="405553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51" name="矩形 50">
                  <a:extLst>
                    <a:ext uri="{FF2B5EF4-FFF2-40B4-BE49-F238E27FC236}">
                      <a16:creationId xmlns:a16="http://schemas.microsoft.com/office/drawing/2014/main" id="{DB1BF7AA-BB17-47B3-AEA5-F75AC5BC933F}"/>
                    </a:ext>
                  </a:extLst>
                </p:cNvPr>
                <p:cNvSpPr/>
                <p:nvPr/>
              </p:nvSpPr>
              <p:spPr>
                <a:xfrm rot="865294">
                  <a:off x="258725" y="976698"/>
                  <a:ext cx="719666" cy="50725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59" name="矩形 58">
              <a:extLst>
                <a:ext uri="{FF2B5EF4-FFF2-40B4-BE49-F238E27FC236}">
                  <a16:creationId xmlns:a16="http://schemas.microsoft.com/office/drawing/2014/main" id="{AF0D837D-37DB-43E7-AFCD-14382A1BB1E8}"/>
                </a:ext>
              </a:extLst>
            </p:cNvPr>
            <p:cNvSpPr/>
            <p:nvPr/>
          </p:nvSpPr>
          <p:spPr>
            <a:xfrm>
              <a:off x="1099427" y="3907479"/>
              <a:ext cx="2339102" cy="596510"/>
            </a:xfrm>
            <a:prstGeom prst="rect">
              <a:avLst/>
            </a:prstGeom>
          </p:spPr>
          <p:txBody>
            <a:bodyPr wrap="none">
              <a:spAutoFit/>
            </a:bodyPr>
            <a:lstStyle/>
            <a:p>
              <a:pPr lvl="0">
                <a:lnSpc>
                  <a:spcPct val="130000"/>
                </a:lnSpc>
              </a:pPr>
              <a:r>
                <a:rPr lang="zh-CN" altLang="en-US" sz="2800" b="1" dirty="0">
                  <a:solidFill>
                    <a:schemeClr val="accent1">
                      <a:lumMod val="50000"/>
                    </a:schemeClr>
                  </a:solidFill>
                </a:rPr>
                <a:t>动态分区分配</a:t>
              </a:r>
              <a:endParaRPr lang="en-US" altLang="zh-CN" sz="2800" b="1" dirty="0">
                <a:solidFill>
                  <a:schemeClr val="accent1">
                    <a:lumMod val="50000"/>
                  </a:schemeClr>
                </a:solidFill>
              </a:endParaRPr>
            </a:p>
          </p:txBody>
        </p:sp>
      </p:grpSp>
      <p:grpSp>
        <p:nvGrpSpPr>
          <p:cNvPr id="65" name="组合 64">
            <a:extLst>
              <a:ext uri="{FF2B5EF4-FFF2-40B4-BE49-F238E27FC236}">
                <a16:creationId xmlns:a16="http://schemas.microsoft.com/office/drawing/2014/main" id="{77E84F95-0AC6-41D1-BB6E-2A25617DC254}"/>
              </a:ext>
            </a:extLst>
          </p:cNvPr>
          <p:cNvGrpSpPr/>
          <p:nvPr/>
        </p:nvGrpSpPr>
        <p:grpSpPr>
          <a:xfrm>
            <a:off x="2025660" y="4965731"/>
            <a:ext cx="2424949" cy="1113914"/>
            <a:chOff x="295435" y="3782535"/>
            <a:chExt cx="2424949" cy="1113914"/>
          </a:xfrm>
        </p:grpSpPr>
        <p:grpSp>
          <p:nvGrpSpPr>
            <p:cNvPr id="66" name="组合 65">
              <a:extLst>
                <a:ext uri="{FF2B5EF4-FFF2-40B4-BE49-F238E27FC236}">
                  <a16:creationId xmlns:a16="http://schemas.microsoft.com/office/drawing/2014/main" id="{65734D63-0EE1-4564-939F-FB03C8321389}"/>
                </a:ext>
              </a:extLst>
            </p:cNvPr>
            <p:cNvGrpSpPr/>
            <p:nvPr/>
          </p:nvGrpSpPr>
          <p:grpSpPr>
            <a:xfrm>
              <a:off x="295435" y="3782535"/>
              <a:ext cx="809837" cy="1113914"/>
              <a:chOff x="611284" y="1140955"/>
              <a:chExt cx="809837" cy="1113914"/>
            </a:xfrm>
          </p:grpSpPr>
          <p:sp>
            <p:nvSpPr>
              <p:cNvPr id="68" name="文本框 67">
                <a:extLst>
                  <a:ext uri="{FF2B5EF4-FFF2-40B4-BE49-F238E27FC236}">
                    <a16:creationId xmlns:a16="http://schemas.microsoft.com/office/drawing/2014/main" id="{846546B8-6F08-4CF6-8136-8F005FFC2CE3}"/>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04</a:t>
                </a:r>
                <a:endParaRPr lang="zh-CN" altLang="en-US" sz="4400" dirty="0">
                  <a:solidFill>
                    <a:schemeClr val="accent1">
                      <a:lumMod val="50000"/>
                    </a:schemeClr>
                  </a:solidFill>
                </a:endParaRPr>
              </a:p>
            </p:txBody>
          </p:sp>
          <p:grpSp>
            <p:nvGrpSpPr>
              <p:cNvPr id="69" name="组合 68">
                <a:extLst>
                  <a:ext uri="{FF2B5EF4-FFF2-40B4-BE49-F238E27FC236}">
                    <a16:creationId xmlns:a16="http://schemas.microsoft.com/office/drawing/2014/main" id="{69D4F17A-7767-4D9B-8D5E-E4C0F7271E4C}"/>
                  </a:ext>
                </a:extLst>
              </p:cNvPr>
              <p:cNvGrpSpPr/>
              <p:nvPr/>
            </p:nvGrpSpPr>
            <p:grpSpPr>
              <a:xfrm rot="11641273">
                <a:off x="1113868" y="1140955"/>
                <a:ext cx="246536" cy="1113914"/>
                <a:chOff x="258725" y="976698"/>
                <a:chExt cx="1125740" cy="5086391"/>
              </a:xfrm>
            </p:grpSpPr>
            <p:cxnSp>
              <p:nvCxnSpPr>
                <p:cNvPr id="70" name="直接连接符 69">
                  <a:extLst>
                    <a:ext uri="{FF2B5EF4-FFF2-40B4-BE49-F238E27FC236}">
                      <a16:creationId xmlns:a16="http://schemas.microsoft.com/office/drawing/2014/main" id="{EE4FF3E8-EF23-469C-99BA-6BAC5FA64166}"/>
                    </a:ext>
                  </a:extLst>
                </p:cNvPr>
                <p:cNvCxnSpPr/>
                <p:nvPr/>
              </p:nvCxnSpPr>
              <p:spPr>
                <a:xfrm flipH="1">
                  <a:off x="334597" y="2007553"/>
                  <a:ext cx="1049868" cy="405553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71" name="矩形 70">
                  <a:extLst>
                    <a:ext uri="{FF2B5EF4-FFF2-40B4-BE49-F238E27FC236}">
                      <a16:creationId xmlns:a16="http://schemas.microsoft.com/office/drawing/2014/main" id="{F0C7CD30-3688-4C4F-B3B4-40D86A7008FB}"/>
                    </a:ext>
                  </a:extLst>
                </p:cNvPr>
                <p:cNvSpPr/>
                <p:nvPr/>
              </p:nvSpPr>
              <p:spPr>
                <a:xfrm rot="865294">
                  <a:off x="258725" y="976698"/>
                  <a:ext cx="719666" cy="50725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67" name="矩形 66">
              <a:extLst>
                <a:ext uri="{FF2B5EF4-FFF2-40B4-BE49-F238E27FC236}">
                  <a16:creationId xmlns:a16="http://schemas.microsoft.com/office/drawing/2014/main" id="{6BFCCEBB-0695-4DAF-A57C-C86E011DA3BA}"/>
                </a:ext>
              </a:extLst>
            </p:cNvPr>
            <p:cNvSpPr/>
            <p:nvPr/>
          </p:nvSpPr>
          <p:spPr>
            <a:xfrm>
              <a:off x="1099427" y="3907479"/>
              <a:ext cx="1620957" cy="596510"/>
            </a:xfrm>
            <a:prstGeom prst="rect">
              <a:avLst/>
            </a:prstGeom>
          </p:spPr>
          <p:txBody>
            <a:bodyPr wrap="none">
              <a:spAutoFit/>
            </a:bodyPr>
            <a:lstStyle/>
            <a:p>
              <a:pPr lvl="0">
                <a:lnSpc>
                  <a:spcPct val="130000"/>
                </a:lnSpc>
              </a:pPr>
              <a:r>
                <a:rPr lang="zh-CN" altLang="en-US" sz="2800" b="1" dirty="0">
                  <a:solidFill>
                    <a:schemeClr val="accent1">
                      <a:lumMod val="50000"/>
                    </a:schemeClr>
                  </a:solidFill>
                </a:rPr>
                <a:t>分配策略</a:t>
              </a:r>
              <a:endParaRPr lang="en-US" altLang="zh-CN" sz="2800" b="1" dirty="0">
                <a:solidFill>
                  <a:schemeClr val="accent1">
                    <a:lumMod val="50000"/>
                  </a:schemeClr>
                </a:solidFill>
              </a:endParaRPr>
            </a:p>
          </p:txBody>
        </p:sp>
      </p:grpSp>
    </p:spTree>
    <p:extLst>
      <p:ext uri="{BB962C8B-B14F-4D97-AF65-F5344CB8AC3E}">
        <p14:creationId xmlns:p14="http://schemas.microsoft.com/office/powerpoint/2010/main" val="21815414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内存与地址</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303947" y="72410"/>
            <a:ext cx="1566454" cy="369332"/>
          </a:xfrm>
          <a:noFill/>
        </p:spPr>
        <p:txBody>
          <a:bodyPr wrap="square" rtlCol="0">
            <a:spAutoFit/>
          </a:bodyPr>
          <a:lstStyle/>
          <a:p>
            <a:r>
              <a:rPr lang="en-US" altLang="zh-CN" dirty="0">
                <a:solidFill>
                  <a:schemeClr val="bg1"/>
                </a:solidFill>
              </a:rPr>
              <a:t>02 </a:t>
            </a:r>
            <a:r>
              <a:rPr lang="zh-CN" altLang="en-US" dirty="0">
                <a:solidFill>
                  <a:schemeClr val="bg1"/>
                </a:solidFill>
              </a:rPr>
              <a:t>连续内存</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183209" y="72410"/>
            <a:ext cx="1822935" cy="369332"/>
          </a:xfrm>
        </p:spPr>
        <p:txBody>
          <a:bodyPr/>
          <a:lstStyle/>
          <a:p>
            <a:r>
              <a:rPr lang="en-US" altLang="zh-CN" dirty="0"/>
              <a:t>03 </a:t>
            </a:r>
            <a:r>
              <a:rPr lang="zh-CN" altLang="en-US" dirty="0"/>
              <a:t>非连续内存</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虚拟内存</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页面置换算法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2646878" cy="535531"/>
          </a:xfrm>
        </p:spPr>
        <p:txBody>
          <a:bodyPr/>
          <a:lstStyle/>
          <a:p>
            <a:pPr marL="0" indent="0">
              <a:buNone/>
            </a:pPr>
            <a:r>
              <a:rPr lang="zh-CN" altLang="en-US" dirty="0"/>
              <a:t>连续内存分配</a:t>
            </a:r>
          </a:p>
        </p:txBody>
      </p:sp>
      <p:sp>
        <p:nvSpPr>
          <p:cNvPr id="8" name="文本框 7">
            <a:extLst>
              <a:ext uri="{FF2B5EF4-FFF2-40B4-BE49-F238E27FC236}">
                <a16:creationId xmlns:a16="http://schemas.microsoft.com/office/drawing/2014/main" id="{EC25D2BE-394D-454F-BF3D-D73A48CFDFB3}"/>
              </a:ext>
            </a:extLst>
          </p:cNvPr>
          <p:cNvSpPr txBox="1"/>
          <p:nvPr/>
        </p:nvSpPr>
        <p:spPr>
          <a:xfrm>
            <a:off x="1045028" y="1872343"/>
            <a:ext cx="5365297" cy="3898888"/>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给进程分配一个不小于指定大小的</a:t>
            </a:r>
            <a:r>
              <a:rPr lang="zh-CN" altLang="en-US" sz="2400" b="1" dirty="0">
                <a:solidFill>
                  <a:srgbClr val="FF0000"/>
                </a:solidFill>
              </a:rPr>
              <a:t>连续</a:t>
            </a:r>
            <a:r>
              <a:rPr lang="zh-CN" altLang="en-US" sz="2400" b="1" dirty="0"/>
              <a:t>的物理内存区域</a:t>
            </a:r>
            <a:endParaRPr lang="en-US" altLang="zh-CN" sz="2400" b="1" dirty="0"/>
          </a:p>
          <a:p>
            <a:pPr marL="342900" indent="-342900" algn="l">
              <a:lnSpc>
                <a:spcPct val="150000"/>
              </a:lnSpc>
              <a:buFont typeface="Wingdings" panose="05000000000000000000" pitchFamily="2" charset="2"/>
              <a:buChar char="Ø"/>
            </a:pPr>
            <a:endParaRPr lang="en-US" altLang="zh-CN" sz="2400" b="1" dirty="0"/>
          </a:p>
          <a:p>
            <a:pPr marL="342900" indent="-342900" algn="l">
              <a:lnSpc>
                <a:spcPct val="150000"/>
              </a:lnSpc>
              <a:buFont typeface="Wingdings" panose="05000000000000000000" pitchFamily="2" charset="2"/>
              <a:buChar char="Ø"/>
            </a:pPr>
            <a:r>
              <a:rPr lang="zh-CN" altLang="en-US" sz="2400" b="1" dirty="0"/>
              <a:t>每个进程的地址空间中包含各自的代码段，数据段和相应的堆栈数据</a:t>
            </a:r>
            <a:endParaRPr lang="en-US" altLang="zh-CN" sz="2400" b="1" dirty="0"/>
          </a:p>
          <a:p>
            <a:pPr marL="342900" indent="-342900" algn="l">
              <a:lnSpc>
                <a:spcPct val="150000"/>
              </a:lnSpc>
              <a:buFont typeface="Wingdings" panose="05000000000000000000" pitchFamily="2" charset="2"/>
              <a:buChar char="Ø"/>
            </a:pPr>
            <a:endParaRPr lang="en-US" altLang="zh-CN" sz="2400" b="1" dirty="0"/>
          </a:p>
          <a:p>
            <a:pPr marL="342900" indent="-342900" algn="l">
              <a:lnSpc>
                <a:spcPct val="150000"/>
              </a:lnSpc>
              <a:buFont typeface="Wingdings" panose="05000000000000000000" pitchFamily="2" charset="2"/>
              <a:buChar char="Ø"/>
            </a:pPr>
            <a:r>
              <a:rPr lang="zh-CN" altLang="en-US" sz="2400" b="1" dirty="0"/>
              <a:t>进程结束后释放其占用的内存空间</a:t>
            </a:r>
          </a:p>
        </p:txBody>
      </p:sp>
      <p:pic>
        <p:nvPicPr>
          <p:cNvPr id="9" name="图片 8">
            <a:extLst>
              <a:ext uri="{FF2B5EF4-FFF2-40B4-BE49-F238E27FC236}">
                <a16:creationId xmlns:a16="http://schemas.microsoft.com/office/drawing/2014/main" id="{CB1A3ED6-5DFA-41EF-BD0B-291648E5814E}"/>
              </a:ext>
            </a:extLst>
          </p:cNvPr>
          <p:cNvPicPr>
            <a:picLocks noChangeAspect="1"/>
          </p:cNvPicPr>
          <p:nvPr/>
        </p:nvPicPr>
        <p:blipFill>
          <a:blip r:embed="rId2"/>
          <a:stretch>
            <a:fillRect/>
          </a:stretch>
        </p:blipFill>
        <p:spPr>
          <a:xfrm>
            <a:off x="8885406" y="943665"/>
            <a:ext cx="2591781" cy="5841925"/>
          </a:xfrm>
          <a:prstGeom prst="rect">
            <a:avLst/>
          </a:prstGeom>
        </p:spPr>
      </p:pic>
      <p:pic>
        <p:nvPicPr>
          <p:cNvPr id="10" name="图片 9">
            <a:extLst>
              <a:ext uri="{FF2B5EF4-FFF2-40B4-BE49-F238E27FC236}">
                <a16:creationId xmlns:a16="http://schemas.microsoft.com/office/drawing/2014/main" id="{15965B30-0840-4172-A872-749C63301311}"/>
              </a:ext>
            </a:extLst>
          </p:cNvPr>
          <p:cNvPicPr>
            <a:picLocks noChangeAspect="1"/>
          </p:cNvPicPr>
          <p:nvPr/>
        </p:nvPicPr>
        <p:blipFill rotWithShape="1">
          <a:blip r:embed="rId3"/>
          <a:srcRect l="12528" r="16691" b="20461"/>
          <a:stretch/>
        </p:blipFill>
        <p:spPr>
          <a:xfrm>
            <a:off x="9820276" y="5760285"/>
            <a:ext cx="1390650" cy="726240"/>
          </a:xfrm>
          <a:prstGeom prst="rect">
            <a:avLst/>
          </a:prstGeom>
        </p:spPr>
      </p:pic>
      <p:pic>
        <p:nvPicPr>
          <p:cNvPr id="11" name="图片 10">
            <a:extLst>
              <a:ext uri="{FF2B5EF4-FFF2-40B4-BE49-F238E27FC236}">
                <a16:creationId xmlns:a16="http://schemas.microsoft.com/office/drawing/2014/main" id="{AE02C862-1DCB-4685-8ECA-11E16C03EC86}"/>
              </a:ext>
            </a:extLst>
          </p:cNvPr>
          <p:cNvPicPr>
            <a:picLocks noChangeAspect="1"/>
          </p:cNvPicPr>
          <p:nvPr/>
        </p:nvPicPr>
        <p:blipFill rotWithShape="1">
          <a:blip r:embed="rId4"/>
          <a:srcRect l="13921" r="13169"/>
          <a:stretch/>
        </p:blipFill>
        <p:spPr>
          <a:xfrm>
            <a:off x="9812656" y="4464289"/>
            <a:ext cx="1390650" cy="1025195"/>
          </a:xfrm>
          <a:prstGeom prst="rect">
            <a:avLst/>
          </a:prstGeom>
        </p:spPr>
      </p:pic>
      <p:pic>
        <p:nvPicPr>
          <p:cNvPr id="12" name="图片 11">
            <a:extLst>
              <a:ext uri="{FF2B5EF4-FFF2-40B4-BE49-F238E27FC236}">
                <a16:creationId xmlns:a16="http://schemas.microsoft.com/office/drawing/2014/main" id="{E7D678D2-141D-4E20-9DD9-992F41DC3B35}"/>
              </a:ext>
            </a:extLst>
          </p:cNvPr>
          <p:cNvPicPr>
            <a:picLocks noChangeAspect="1"/>
          </p:cNvPicPr>
          <p:nvPr/>
        </p:nvPicPr>
        <p:blipFill rotWithShape="1">
          <a:blip r:embed="rId5"/>
          <a:srcRect l="14066" r="13545"/>
          <a:stretch/>
        </p:blipFill>
        <p:spPr>
          <a:xfrm>
            <a:off x="9835516" y="3002280"/>
            <a:ext cx="1375410" cy="1459214"/>
          </a:xfrm>
          <a:prstGeom prst="rect">
            <a:avLst/>
          </a:prstGeom>
        </p:spPr>
      </p:pic>
      <p:pic>
        <p:nvPicPr>
          <p:cNvPr id="13" name="图片 12">
            <a:extLst>
              <a:ext uri="{FF2B5EF4-FFF2-40B4-BE49-F238E27FC236}">
                <a16:creationId xmlns:a16="http://schemas.microsoft.com/office/drawing/2014/main" id="{25CE6ED4-A185-46F8-B8F5-94ECA91C6EBD}"/>
              </a:ext>
            </a:extLst>
          </p:cNvPr>
          <p:cNvPicPr>
            <a:picLocks noChangeAspect="1"/>
          </p:cNvPicPr>
          <p:nvPr/>
        </p:nvPicPr>
        <p:blipFill>
          <a:blip r:embed="rId6"/>
          <a:stretch>
            <a:fillRect/>
          </a:stretch>
        </p:blipFill>
        <p:spPr>
          <a:xfrm>
            <a:off x="6791325" y="3002280"/>
            <a:ext cx="3009901" cy="3426784"/>
          </a:xfrm>
          <a:prstGeom prst="rect">
            <a:avLst/>
          </a:prstGeom>
        </p:spPr>
      </p:pic>
    </p:spTree>
    <p:extLst>
      <p:ext uri="{BB962C8B-B14F-4D97-AF65-F5344CB8AC3E}">
        <p14:creationId xmlns:p14="http://schemas.microsoft.com/office/powerpoint/2010/main" val="3952075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anim calcmode="lin" valueType="num">
                                      <p:cBhvr>
                                        <p:cTn id="21" dur="1000" fill="hold"/>
                                        <p:tgtEl>
                                          <p:spTgt spid="11"/>
                                        </p:tgtEl>
                                        <p:attrNameLst>
                                          <p:attrName>ppt_x</p:attrName>
                                        </p:attrNameLst>
                                      </p:cBhvr>
                                      <p:tavLst>
                                        <p:tav tm="0">
                                          <p:val>
                                            <p:strVal val="#ppt_x"/>
                                          </p:val>
                                        </p:tav>
                                        <p:tav tm="100000">
                                          <p:val>
                                            <p:strVal val="#ppt_x"/>
                                          </p:val>
                                        </p:tav>
                                      </p:tavLst>
                                    </p:anim>
                                    <p:anim calcmode="lin" valueType="num">
                                      <p:cBhvr>
                                        <p:cTn id="22" dur="1000" fill="hold"/>
                                        <p:tgtEl>
                                          <p:spTgt spid="11"/>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2" presetClass="entr" presetSubtype="0"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8">
                                            <p:txEl>
                                              <p:pRg st="2" end="2"/>
                                            </p:txEl>
                                          </p:spTgt>
                                        </p:tgtEl>
                                        <p:attrNameLst>
                                          <p:attrName>style.visibility</p:attrName>
                                        </p:attrNameLst>
                                      </p:cBhvr>
                                      <p:to>
                                        <p:strVal val="visible"/>
                                      </p:to>
                                    </p:set>
                                    <p:animEffect transition="in" filter="fade">
                                      <p:cBhvr>
                                        <p:cTn id="33" dur="1000"/>
                                        <p:tgtEl>
                                          <p:spTgt spid="8">
                                            <p:txEl>
                                              <p:pRg st="2" end="2"/>
                                            </p:txEl>
                                          </p:spTgt>
                                        </p:tgtEl>
                                      </p:cBhvr>
                                    </p:animEffect>
                                    <p:anim calcmode="lin" valueType="num">
                                      <p:cBhvr>
                                        <p:cTn id="34"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22" presetClass="entr" presetSubtype="2"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right)">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8">
                                            <p:txEl>
                                              <p:pRg st="4" end="4"/>
                                            </p:txEl>
                                          </p:spTgt>
                                        </p:tgtEl>
                                        <p:attrNameLst>
                                          <p:attrName>style.visibility</p:attrName>
                                        </p:attrNameLst>
                                      </p:cBhvr>
                                      <p:to>
                                        <p:strVal val="visible"/>
                                      </p:to>
                                    </p:set>
                                    <p:animEffect transition="in" filter="fade">
                                      <p:cBhvr>
                                        <p:cTn id="44" dur="1000"/>
                                        <p:tgtEl>
                                          <p:spTgt spid="8">
                                            <p:txEl>
                                              <p:pRg st="4" end="4"/>
                                            </p:txEl>
                                          </p:spTgt>
                                        </p:tgtEl>
                                      </p:cBhvr>
                                    </p:animEffect>
                                    <p:anim calcmode="lin" valueType="num">
                                      <p:cBhvr>
                                        <p:cTn id="45"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46"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par>
                          <p:cTn id="47" fill="hold">
                            <p:stCondLst>
                              <p:cond delay="1000"/>
                            </p:stCondLst>
                            <p:childTnLst>
                              <p:par>
                                <p:cTn id="48" presetID="22" presetClass="exit" presetSubtype="4" fill="hold" nodeType="afterEffect">
                                  <p:stCondLst>
                                    <p:cond delay="0"/>
                                  </p:stCondLst>
                                  <p:childTnLst>
                                    <p:animEffect transition="out" filter="wipe(down)">
                                      <p:cBhvr>
                                        <p:cTn id="49" dur="500"/>
                                        <p:tgtEl>
                                          <p:spTgt spid="11"/>
                                        </p:tgtEl>
                                      </p:cBhvr>
                                    </p:animEffect>
                                    <p:set>
                                      <p:cBhvr>
                                        <p:cTn id="50"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内存与地址</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303947" y="72410"/>
            <a:ext cx="1566454" cy="369332"/>
          </a:xfrm>
          <a:noFill/>
        </p:spPr>
        <p:txBody>
          <a:bodyPr wrap="square" rtlCol="0">
            <a:spAutoFit/>
          </a:bodyPr>
          <a:lstStyle/>
          <a:p>
            <a:r>
              <a:rPr lang="en-US" altLang="zh-CN" dirty="0">
                <a:solidFill>
                  <a:schemeClr val="bg1"/>
                </a:solidFill>
              </a:rPr>
              <a:t>02 </a:t>
            </a:r>
            <a:r>
              <a:rPr lang="zh-CN" altLang="en-US" dirty="0">
                <a:solidFill>
                  <a:schemeClr val="bg1"/>
                </a:solidFill>
              </a:rPr>
              <a:t>连续内存</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183209" y="72410"/>
            <a:ext cx="1822935" cy="369332"/>
          </a:xfrm>
        </p:spPr>
        <p:txBody>
          <a:bodyPr/>
          <a:lstStyle/>
          <a:p>
            <a:r>
              <a:rPr lang="en-US" altLang="zh-CN" dirty="0"/>
              <a:t>03 </a:t>
            </a:r>
            <a:r>
              <a:rPr lang="zh-CN" altLang="en-US" dirty="0"/>
              <a:t>非连续内存</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虚拟内存</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页面置换算法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1826141" cy="535531"/>
          </a:xfrm>
        </p:spPr>
        <p:txBody>
          <a:bodyPr/>
          <a:lstStyle/>
          <a:p>
            <a:pPr marL="0" indent="0">
              <a:buNone/>
            </a:pPr>
            <a:r>
              <a:rPr lang="zh-CN" altLang="en-US" dirty="0"/>
              <a:t>内存碎片</a:t>
            </a:r>
          </a:p>
        </p:txBody>
      </p:sp>
      <p:sp>
        <p:nvSpPr>
          <p:cNvPr id="8" name="文本框 7">
            <a:extLst>
              <a:ext uri="{FF2B5EF4-FFF2-40B4-BE49-F238E27FC236}">
                <a16:creationId xmlns:a16="http://schemas.microsoft.com/office/drawing/2014/main" id="{EC25D2BE-394D-454F-BF3D-D73A48CFDFB3}"/>
              </a:ext>
            </a:extLst>
          </p:cNvPr>
          <p:cNvSpPr txBox="1"/>
          <p:nvPr/>
        </p:nvSpPr>
        <p:spPr>
          <a:xfrm>
            <a:off x="1174161" y="2059442"/>
            <a:ext cx="6679747" cy="3344890"/>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内存中暂时不能被利用的区域，称为内存碎片</a:t>
            </a:r>
            <a:endParaRPr lang="en-US" altLang="zh-CN" sz="2400" b="1" dirty="0"/>
          </a:p>
          <a:p>
            <a:pPr marL="800089" lvl="1" indent="-342900">
              <a:lnSpc>
                <a:spcPct val="150000"/>
              </a:lnSpc>
              <a:buFont typeface="Wingdings" panose="05000000000000000000" pitchFamily="2" charset="2"/>
              <a:buChar char="Ø"/>
            </a:pPr>
            <a:r>
              <a:rPr lang="zh-CN" altLang="en-US" sz="2400" b="1" dirty="0"/>
              <a:t>外部碎片</a:t>
            </a:r>
            <a:endParaRPr lang="en-US" altLang="zh-CN" sz="2400" b="1" dirty="0"/>
          </a:p>
          <a:p>
            <a:pPr marL="1257277" lvl="2" indent="-342900">
              <a:lnSpc>
                <a:spcPct val="150000"/>
              </a:lnSpc>
              <a:buFont typeface="Wingdings" panose="05000000000000000000" pitchFamily="2" charset="2"/>
              <a:buChar char="Ø"/>
            </a:pPr>
            <a:r>
              <a:rPr lang="zh-CN" altLang="en-US" sz="2400" b="1" dirty="0"/>
              <a:t>分配单元之间未被使用的内存</a:t>
            </a:r>
            <a:endParaRPr lang="en-US" altLang="zh-CN" sz="2400" b="1" dirty="0"/>
          </a:p>
          <a:p>
            <a:pPr marL="800089" lvl="1" indent="-342900">
              <a:lnSpc>
                <a:spcPct val="150000"/>
              </a:lnSpc>
              <a:buFont typeface="Wingdings" panose="05000000000000000000" pitchFamily="2" charset="2"/>
              <a:buChar char="Ø"/>
            </a:pPr>
            <a:r>
              <a:rPr lang="zh-CN" altLang="en-US" sz="2400" b="1" dirty="0"/>
              <a:t>内部碎片</a:t>
            </a:r>
            <a:endParaRPr lang="en-US" altLang="zh-CN" sz="2400" b="1" dirty="0"/>
          </a:p>
          <a:p>
            <a:pPr marL="1257277" lvl="2" indent="-342900">
              <a:lnSpc>
                <a:spcPct val="150000"/>
              </a:lnSpc>
              <a:buFont typeface="Wingdings" panose="05000000000000000000" pitchFamily="2" charset="2"/>
              <a:buChar char="Ø"/>
            </a:pPr>
            <a:r>
              <a:rPr lang="zh-CN" altLang="en-US" sz="2400" b="1" dirty="0"/>
              <a:t>分配单元内部未被使用的内存</a:t>
            </a:r>
            <a:endParaRPr lang="en-US" altLang="zh-CN" sz="2400" b="1" dirty="0"/>
          </a:p>
          <a:p>
            <a:pPr marL="1257277" lvl="2" indent="-342900">
              <a:lnSpc>
                <a:spcPct val="150000"/>
              </a:lnSpc>
              <a:buFont typeface="Wingdings" panose="05000000000000000000" pitchFamily="2" charset="2"/>
              <a:buChar char="Ø"/>
            </a:pPr>
            <a:r>
              <a:rPr lang="zh-CN" altLang="en-US" sz="2400" b="1" dirty="0"/>
              <a:t>取决于分配单元大小是否需要取整</a:t>
            </a:r>
          </a:p>
        </p:txBody>
      </p:sp>
      <p:pic>
        <p:nvPicPr>
          <p:cNvPr id="9" name="图片 8">
            <a:extLst>
              <a:ext uri="{FF2B5EF4-FFF2-40B4-BE49-F238E27FC236}">
                <a16:creationId xmlns:a16="http://schemas.microsoft.com/office/drawing/2014/main" id="{CB1A3ED6-5DFA-41EF-BD0B-291648E5814E}"/>
              </a:ext>
            </a:extLst>
          </p:cNvPr>
          <p:cNvPicPr>
            <a:picLocks noChangeAspect="1"/>
          </p:cNvPicPr>
          <p:nvPr/>
        </p:nvPicPr>
        <p:blipFill>
          <a:blip r:embed="rId2"/>
          <a:stretch>
            <a:fillRect/>
          </a:stretch>
        </p:blipFill>
        <p:spPr>
          <a:xfrm>
            <a:off x="7494756" y="943665"/>
            <a:ext cx="2591781" cy="5841925"/>
          </a:xfrm>
          <a:prstGeom prst="rect">
            <a:avLst/>
          </a:prstGeom>
        </p:spPr>
      </p:pic>
      <p:pic>
        <p:nvPicPr>
          <p:cNvPr id="10" name="图片 9">
            <a:extLst>
              <a:ext uri="{FF2B5EF4-FFF2-40B4-BE49-F238E27FC236}">
                <a16:creationId xmlns:a16="http://schemas.microsoft.com/office/drawing/2014/main" id="{15965B30-0840-4172-A872-749C63301311}"/>
              </a:ext>
            </a:extLst>
          </p:cNvPr>
          <p:cNvPicPr>
            <a:picLocks noChangeAspect="1"/>
          </p:cNvPicPr>
          <p:nvPr/>
        </p:nvPicPr>
        <p:blipFill rotWithShape="1">
          <a:blip r:embed="rId3"/>
          <a:srcRect l="12528" r="16691" b="20461"/>
          <a:stretch/>
        </p:blipFill>
        <p:spPr>
          <a:xfrm>
            <a:off x="8429626" y="5760285"/>
            <a:ext cx="1390650" cy="726240"/>
          </a:xfrm>
          <a:prstGeom prst="rect">
            <a:avLst/>
          </a:prstGeom>
        </p:spPr>
      </p:pic>
      <p:pic>
        <p:nvPicPr>
          <p:cNvPr id="12" name="图片 11">
            <a:extLst>
              <a:ext uri="{FF2B5EF4-FFF2-40B4-BE49-F238E27FC236}">
                <a16:creationId xmlns:a16="http://schemas.microsoft.com/office/drawing/2014/main" id="{E7D678D2-141D-4E20-9DD9-992F41DC3B35}"/>
              </a:ext>
            </a:extLst>
          </p:cNvPr>
          <p:cNvPicPr>
            <a:picLocks noChangeAspect="1"/>
          </p:cNvPicPr>
          <p:nvPr/>
        </p:nvPicPr>
        <p:blipFill rotWithShape="1">
          <a:blip r:embed="rId4"/>
          <a:srcRect l="14066" r="13545"/>
          <a:stretch/>
        </p:blipFill>
        <p:spPr>
          <a:xfrm>
            <a:off x="8444866" y="3002280"/>
            <a:ext cx="1375410" cy="1459214"/>
          </a:xfrm>
          <a:prstGeom prst="rect">
            <a:avLst/>
          </a:prstGeom>
        </p:spPr>
      </p:pic>
      <p:pic>
        <p:nvPicPr>
          <p:cNvPr id="14" name="图片 13">
            <a:extLst>
              <a:ext uri="{FF2B5EF4-FFF2-40B4-BE49-F238E27FC236}">
                <a16:creationId xmlns:a16="http://schemas.microsoft.com/office/drawing/2014/main" id="{2A36D180-4DF5-42D0-B9E4-524A45EE32BC}"/>
              </a:ext>
            </a:extLst>
          </p:cNvPr>
          <p:cNvPicPr>
            <a:picLocks noChangeAspect="1"/>
          </p:cNvPicPr>
          <p:nvPr/>
        </p:nvPicPr>
        <p:blipFill>
          <a:blip r:embed="rId5"/>
          <a:stretch>
            <a:fillRect/>
          </a:stretch>
        </p:blipFill>
        <p:spPr>
          <a:xfrm>
            <a:off x="8435341" y="4523874"/>
            <a:ext cx="1375410" cy="1390461"/>
          </a:xfrm>
          <a:prstGeom prst="rect">
            <a:avLst/>
          </a:prstGeom>
        </p:spPr>
      </p:pic>
      <p:pic>
        <p:nvPicPr>
          <p:cNvPr id="15" name="图片 14">
            <a:extLst>
              <a:ext uri="{FF2B5EF4-FFF2-40B4-BE49-F238E27FC236}">
                <a16:creationId xmlns:a16="http://schemas.microsoft.com/office/drawing/2014/main" id="{CD685328-0BA7-49C0-9C66-E62F6A9638A5}"/>
              </a:ext>
            </a:extLst>
          </p:cNvPr>
          <p:cNvPicPr>
            <a:picLocks noChangeAspect="1"/>
          </p:cNvPicPr>
          <p:nvPr/>
        </p:nvPicPr>
        <p:blipFill>
          <a:blip r:embed="rId5"/>
          <a:stretch>
            <a:fillRect/>
          </a:stretch>
        </p:blipFill>
        <p:spPr>
          <a:xfrm>
            <a:off x="8429626" y="2834349"/>
            <a:ext cx="1375410" cy="167932"/>
          </a:xfrm>
          <a:prstGeom prst="rect">
            <a:avLst/>
          </a:prstGeom>
        </p:spPr>
      </p:pic>
      <p:pic>
        <p:nvPicPr>
          <p:cNvPr id="16" name="图片 15">
            <a:extLst>
              <a:ext uri="{FF2B5EF4-FFF2-40B4-BE49-F238E27FC236}">
                <a16:creationId xmlns:a16="http://schemas.microsoft.com/office/drawing/2014/main" id="{93660A69-DE7E-4D09-8BA2-27D3491003D9}"/>
              </a:ext>
            </a:extLst>
          </p:cNvPr>
          <p:cNvPicPr>
            <a:picLocks noChangeAspect="1"/>
          </p:cNvPicPr>
          <p:nvPr/>
        </p:nvPicPr>
        <p:blipFill>
          <a:blip r:embed="rId5"/>
          <a:stretch>
            <a:fillRect/>
          </a:stretch>
        </p:blipFill>
        <p:spPr>
          <a:xfrm>
            <a:off x="8425816" y="4503938"/>
            <a:ext cx="1375410" cy="991101"/>
          </a:xfrm>
          <a:prstGeom prst="rect">
            <a:avLst/>
          </a:prstGeom>
        </p:spPr>
      </p:pic>
      <p:pic>
        <p:nvPicPr>
          <p:cNvPr id="17" name="图片 16">
            <a:extLst>
              <a:ext uri="{FF2B5EF4-FFF2-40B4-BE49-F238E27FC236}">
                <a16:creationId xmlns:a16="http://schemas.microsoft.com/office/drawing/2014/main" id="{2CE46130-88AD-46CB-A08A-2B736B5C8DD8}"/>
              </a:ext>
            </a:extLst>
          </p:cNvPr>
          <p:cNvPicPr>
            <a:picLocks noChangeAspect="1"/>
          </p:cNvPicPr>
          <p:nvPr/>
        </p:nvPicPr>
        <p:blipFill>
          <a:blip r:embed="rId5"/>
          <a:stretch>
            <a:fillRect/>
          </a:stretch>
        </p:blipFill>
        <p:spPr>
          <a:xfrm>
            <a:off x="8439151" y="5547893"/>
            <a:ext cx="1375410" cy="383151"/>
          </a:xfrm>
          <a:prstGeom prst="rect">
            <a:avLst/>
          </a:prstGeom>
        </p:spPr>
      </p:pic>
      <p:pic>
        <p:nvPicPr>
          <p:cNvPr id="18" name="图片 17">
            <a:extLst>
              <a:ext uri="{FF2B5EF4-FFF2-40B4-BE49-F238E27FC236}">
                <a16:creationId xmlns:a16="http://schemas.microsoft.com/office/drawing/2014/main" id="{7464FE40-4849-434C-833D-2835267A7EEF}"/>
              </a:ext>
            </a:extLst>
          </p:cNvPr>
          <p:cNvPicPr>
            <a:picLocks noChangeAspect="1"/>
          </p:cNvPicPr>
          <p:nvPr/>
        </p:nvPicPr>
        <p:blipFill>
          <a:blip r:embed="rId5"/>
          <a:stretch>
            <a:fillRect/>
          </a:stretch>
        </p:blipFill>
        <p:spPr>
          <a:xfrm>
            <a:off x="8444866" y="2813126"/>
            <a:ext cx="1375410" cy="167932"/>
          </a:xfrm>
          <a:prstGeom prst="rect">
            <a:avLst/>
          </a:prstGeom>
        </p:spPr>
      </p:pic>
    </p:spTree>
    <p:extLst>
      <p:ext uri="{BB962C8B-B14F-4D97-AF65-F5344CB8AC3E}">
        <p14:creationId xmlns:p14="http://schemas.microsoft.com/office/powerpoint/2010/main" val="2204632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8">
                                            <p:txEl>
                                              <p:pRg st="0" end="0"/>
                                            </p:txEl>
                                          </p:spTgt>
                                        </p:tgtEl>
                                        <p:attrNameLst>
                                          <p:attrName>style.visibility</p:attrName>
                                        </p:attrNameLst>
                                      </p:cBhvr>
                                      <p:to>
                                        <p:strVal val="visible"/>
                                      </p:to>
                                    </p:set>
                                    <p:animEffect transition="in" filter="fade">
                                      <p:cBhvr>
                                        <p:cTn id="20" dur="1000"/>
                                        <p:tgtEl>
                                          <p:spTgt spid="8">
                                            <p:txEl>
                                              <p:pRg st="0" end="0"/>
                                            </p:txEl>
                                          </p:spTgt>
                                        </p:tgtEl>
                                      </p:cBhvr>
                                    </p:animEffect>
                                    <p:anim calcmode="lin" valueType="num">
                                      <p:cBhvr>
                                        <p:cTn id="21"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randombar(horizontal)">
                                      <p:cBhvr>
                                        <p:cTn id="27" dur="500"/>
                                        <p:tgtEl>
                                          <p:spTgt spid="14"/>
                                        </p:tgtEl>
                                      </p:cBhvr>
                                    </p:animEffect>
                                  </p:childTnLst>
                                </p:cTn>
                              </p:par>
                              <p:par>
                                <p:cTn id="28" presetID="14" presetClass="entr" presetSubtype="10"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randombar(horizontal)">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14"/>
                                        </p:tgtEl>
                                      </p:cBhvr>
                                    </p:animEffect>
                                    <p:set>
                                      <p:cBhvr>
                                        <p:cTn id="35" dur="1" fill="hold">
                                          <p:stCondLst>
                                            <p:cond delay="499"/>
                                          </p:stCondLst>
                                        </p:cTn>
                                        <p:tgtEl>
                                          <p:spTgt spid="14"/>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5"/>
                                        </p:tgtEl>
                                      </p:cBhvr>
                                    </p:animEffect>
                                    <p:set>
                                      <p:cBhvr>
                                        <p:cTn id="38" dur="1" fill="hold">
                                          <p:stCondLst>
                                            <p:cond delay="499"/>
                                          </p:stCondLst>
                                        </p:cTn>
                                        <p:tgtEl>
                                          <p:spTgt spid="1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Effect transition="in" filter="fade">
                                      <p:cBhvr>
                                        <p:cTn id="43" dur="1000"/>
                                        <p:tgtEl>
                                          <p:spTgt spid="8">
                                            <p:txEl>
                                              <p:pRg st="1" end="1"/>
                                            </p:txEl>
                                          </p:spTgt>
                                        </p:tgtEl>
                                      </p:cBhvr>
                                    </p:animEffect>
                                    <p:anim calcmode="lin" valueType="num">
                                      <p:cBhvr>
                                        <p:cTn id="44"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45" dur="1000" fill="hold"/>
                                        <p:tgtEl>
                                          <p:spTgt spid="8">
                                            <p:txEl>
                                              <p:pRg st="1" end="1"/>
                                            </p:txEl>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8">
                                            <p:txEl>
                                              <p:pRg st="2" end="2"/>
                                            </p:txEl>
                                          </p:spTgt>
                                        </p:tgtEl>
                                        <p:attrNameLst>
                                          <p:attrName>style.visibility</p:attrName>
                                        </p:attrNameLst>
                                      </p:cBhvr>
                                      <p:to>
                                        <p:strVal val="visible"/>
                                      </p:to>
                                    </p:set>
                                    <p:animEffect transition="in" filter="fade">
                                      <p:cBhvr>
                                        <p:cTn id="48" dur="1000"/>
                                        <p:tgtEl>
                                          <p:spTgt spid="8">
                                            <p:txEl>
                                              <p:pRg st="2" end="2"/>
                                            </p:txEl>
                                          </p:spTgt>
                                        </p:tgtEl>
                                      </p:cBhvr>
                                    </p:animEffect>
                                    <p:anim calcmode="lin" valueType="num">
                                      <p:cBhvr>
                                        <p:cTn id="49"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50" dur="1000" fill="hold"/>
                                        <p:tgtEl>
                                          <p:spTgt spid="8">
                                            <p:txEl>
                                              <p:pRg st="2" end="2"/>
                                            </p:txEl>
                                          </p:spTgt>
                                        </p:tgtEl>
                                        <p:attrNameLst>
                                          <p:attrName>ppt_y</p:attrName>
                                        </p:attrNameLst>
                                      </p:cBhvr>
                                      <p:tavLst>
                                        <p:tav tm="0">
                                          <p:val>
                                            <p:strVal val="#ppt_y+.1"/>
                                          </p:val>
                                        </p:tav>
                                        <p:tav tm="100000">
                                          <p:val>
                                            <p:strVal val="#ppt_y"/>
                                          </p:val>
                                        </p:tav>
                                      </p:tavLst>
                                    </p:anim>
                                  </p:childTnLst>
                                </p:cTn>
                              </p:par>
                              <p:par>
                                <p:cTn id="51" presetID="14" presetClass="entr" presetSubtype="10" fill="hold"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randombar(horizontal)">
                                      <p:cBhvr>
                                        <p:cTn id="53" dur="500"/>
                                        <p:tgtEl>
                                          <p:spTgt spid="1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16"/>
                                        </p:tgtEl>
                                      </p:cBhvr>
                                    </p:animEffect>
                                    <p:set>
                                      <p:cBhvr>
                                        <p:cTn id="58" dur="1" fill="hold">
                                          <p:stCondLst>
                                            <p:cond delay="499"/>
                                          </p:stCondLst>
                                        </p:cTn>
                                        <p:tgtEl>
                                          <p:spTgt spid="16"/>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8">
                                            <p:txEl>
                                              <p:pRg st="3" end="3"/>
                                            </p:txEl>
                                          </p:spTgt>
                                        </p:tgtEl>
                                        <p:attrNameLst>
                                          <p:attrName>style.visibility</p:attrName>
                                        </p:attrNameLst>
                                      </p:cBhvr>
                                      <p:to>
                                        <p:strVal val="visible"/>
                                      </p:to>
                                    </p:set>
                                    <p:animEffect transition="in" filter="fade">
                                      <p:cBhvr>
                                        <p:cTn id="63" dur="1000"/>
                                        <p:tgtEl>
                                          <p:spTgt spid="8">
                                            <p:txEl>
                                              <p:pRg st="3" end="3"/>
                                            </p:txEl>
                                          </p:spTgt>
                                        </p:tgtEl>
                                      </p:cBhvr>
                                    </p:animEffect>
                                    <p:anim calcmode="lin" valueType="num">
                                      <p:cBhvr>
                                        <p:cTn id="64"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65" dur="1000" fill="hold"/>
                                        <p:tgtEl>
                                          <p:spTgt spid="8">
                                            <p:txEl>
                                              <p:pRg st="3" end="3"/>
                                            </p:txEl>
                                          </p:spTgt>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8">
                                            <p:txEl>
                                              <p:pRg st="4" end="4"/>
                                            </p:txEl>
                                          </p:spTgt>
                                        </p:tgtEl>
                                        <p:attrNameLst>
                                          <p:attrName>style.visibility</p:attrName>
                                        </p:attrNameLst>
                                      </p:cBhvr>
                                      <p:to>
                                        <p:strVal val="visible"/>
                                      </p:to>
                                    </p:set>
                                    <p:animEffect transition="in" filter="fade">
                                      <p:cBhvr>
                                        <p:cTn id="68" dur="1000"/>
                                        <p:tgtEl>
                                          <p:spTgt spid="8">
                                            <p:txEl>
                                              <p:pRg st="4" end="4"/>
                                            </p:txEl>
                                          </p:spTgt>
                                        </p:tgtEl>
                                      </p:cBhvr>
                                    </p:animEffect>
                                    <p:anim calcmode="lin" valueType="num">
                                      <p:cBhvr>
                                        <p:cTn id="69"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70" dur="1000" fill="hold"/>
                                        <p:tgtEl>
                                          <p:spTgt spid="8">
                                            <p:txEl>
                                              <p:pRg st="4" end="4"/>
                                            </p:txEl>
                                          </p:spTgt>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8">
                                            <p:txEl>
                                              <p:pRg st="5" end="5"/>
                                            </p:txEl>
                                          </p:spTgt>
                                        </p:tgtEl>
                                        <p:attrNameLst>
                                          <p:attrName>style.visibility</p:attrName>
                                        </p:attrNameLst>
                                      </p:cBhvr>
                                      <p:to>
                                        <p:strVal val="visible"/>
                                      </p:to>
                                    </p:set>
                                    <p:animEffect transition="in" filter="fade">
                                      <p:cBhvr>
                                        <p:cTn id="73" dur="1000"/>
                                        <p:tgtEl>
                                          <p:spTgt spid="8">
                                            <p:txEl>
                                              <p:pRg st="5" end="5"/>
                                            </p:txEl>
                                          </p:spTgt>
                                        </p:tgtEl>
                                      </p:cBhvr>
                                    </p:animEffect>
                                    <p:anim calcmode="lin" valueType="num">
                                      <p:cBhvr>
                                        <p:cTn id="74"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75" dur="1000" fill="hold"/>
                                        <p:tgtEl>
                                          <p:spTgt spid="8">
                                            <p:txEl>
                                              <p:pRg st="5" end="5"/>
                                            </p:txEl>
                                          </p:spTgt>
                                        </p:tgtEl>
                                        <p:attrNameLst>
                                          <p:attrName>ppt_y</p:attrName>
                                        </p:attrNameLst>
                                      </p:cBhvr>
                                      <p:tavLst>
                                        <p:tav tm="0">
                                          <p:val>
                                            <p:strVal val="#ppt_y+.1"/>
                                          </p:val>
                                        </p:tav>
                                        <p:tav tm="100000">
                                          <p:val>
                                            <p:strVal val="#ppt_y"/>
                                          </p:val>
                                        </p:tav>
                                      </p:tavLst>
                                    </p:anim>
                                  </p:childTnLst>
                                </p:cTn>
                              </p:par>
                              <p:par>
                                <p:cTn id="76" presetID="14" presetClass="entr" presetSubtype="10" fill="hold" nodeType="withEffect">
                                  <p:stCondLst>
                                    <p:cond delay="0"/>
                                  </p:stCondLst>
                                  <p:childTnLst>
                                    <p:set>
                                      <p:cBhvr>
                                        <p:cTn id="77" dur="1" fill="hold">
                                          <p:stCondLst>
                                            <p:cond delay="0"/>
                                          </p:stCondLst>
                                        </p:cTn>
                                        <p:tgtEl>
                                          <p:spTgt spid="17"/>
                                        </p:tgtEl>
                                        <p:attrNameLst>
                                          <p:attrName>style.visibility</p:attrName>
                                        </p:attrNameLst>
                                      </p:cBhvr>
                                      <p:to>
                                        <p:strVal val="visible"/>
                                      </p:to>
                                    </p:set>
                                    <p:animEffect transition="in" filter="randombar(horizontal)">
                                      <p:cBhvr>
                                        <p:cTn id="78" dur="500"/>
                                        <p:tgtEl>
                                          <p:spTgt spid="17"/>
                                        </p:tgtEl>
                                      </p:cBhvr>
                                    </p:animEffect>
                                  </p:childTnLst>
                                </p:cTn>
                              </p:par>
                              <p:par>
                                <p:cTn id="79" presetID="14" presetClass="entr" presetSubtype="10" fill="hold" nodeType="withEffect">
                                  <p:stCondLst>
                                    <p:cond delay="0"/>
                                  </p:stCondLst>
                                  <p:childTnLst>
                                    <p:set>
                                      <p:cBhvr>
                                        <p:cTn id="80" dur="1" fill="hold">
                                          <p:stCondLst>
                                            <p:cond delay="0"/>
                                          </p:stCondLst>
                                        </p:cTn>
                                        <p:tgtEl>
                                          <p:spTgt spid="18"/>
                                        </p:tgtEl>
                                        <p:attrNameLst>
                                          <p:attrName>style.visibility</p:attrName>
                                        </p:attrNameLst>
                                      </p:cBhvr>
                                      <p:to>
                                        <p:strVal val="visible"/>
                                      </p:to>
                                    </p:set>
                                    <p:animEffect transition="in" filter="randombar(horizontal)">
                                      <p:cBhvr>
                                        <p:cTn id="81" dur="500"/>
                                        <p:tgtEl>
                                          <p:spTgt spid="18"/>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xit" presetSubtype="0" fill="hold" nodeType="clickEffect">
                                  <p:stCondLst>
                                    <p:cond delay="0"/>
                                  </p:stCondLst>
                                  <p:childTnLst>
                                    <p:animEffect transition="out" filter="fade">
                                      <p:cBhvr>
                                        <p:cTn id="85" dur="500"/>
                                        <p:tgtEl>
                                          <p:spTgt spid="17"/>
                                        </p:tgtEl>
                                      </p:cBhvr>
                                    </p:animEffect>
                                    <p:set>
                                      <p:cBhvr>
                                        <p:cTn id="86" dur="1" fill="hold">
                                          <p:stCondLst>
                                            <p:cond delay="499"/>
                                          </p:stCondLst>
                                        </p:cTn>
                                        <p:tgtEl>
                                          <p:spTgt spid="17"/>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18"/>
                                        </p:tgtEl>
                                      </p:cBhvr>
                                    </p:animEffect>
                                    <p:set>
                                      <p:cBhvr>
                                        <p:cTn id="89"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内存与地址</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303947" y="72410"/>
            <a:ext cx="1566454" cy="369332"/>
          </a:xfrm>
          <a:noFill/>
        </p:spPr>
        <p:txBody>
          <a:bodyPr wrap="square" rtlCol="0">
            <a:spAutoFit/>
          </a:bodyPr>
          <a:lstStyle/>
          <a:p>
            <a:r>
              <a:rPr lang="en-US" altLang="zh-CN" dirty="0">
                <a:solidFill>
                  <a:schemeClr val="bg1"/>
                </a:solidFill>
              </a:rPr>
              <a:t>02 </a:t>
            </a:r>
            <a:r>
              <a:rPr lang="zh-CN" altLang="en-US" dirty="0">
                <a:solidFill>
                  <a:schemeClr val="bg1"/>
                </a:solidFill>
              </a:rPr>
              <a:t>连续内存</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183209" y="72410"/>
            <a:ext cx="1822935" cy="369332"/>
          </a:xfrm>
        </p:spPr>
        <p:txBody>
          <a:bodyPr/>
          <a:lstStyle/>
          <a:p>
            <a:r>
              <a:rPr lang="en-US" altLang="zh-CN" dirty="0"/>
              <a:t>03 </a:t>
            </a:r>
            <a:r>
              <a:rPr lang="zh-CN" altLang="en-US" dirty="0"/>
              <a:t>非连续内存</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虚拟内存</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页面置换算法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2646878" cy="535531"/>
          </a:xfrm>
        </p:spPr>
        <p:txBody>
          <a:bodyPr/>
          <a:lstStyle/>
          <a:p>
            <a:pPr marL="0" indent="0">
              <a:buNone/>
            </a:pPr>
            <a:r>
              <a:rPr lang="zh-CN" altLang="en-US" dirty="0"/>
              <a:t>单一连续分配</a:t>
            </a:r>
          </a:p>
        </p:txBody>
      </p:sp>
      <p:sp>
        <p:nvSpPr>
          <p:cNvPr id="8" name="文本框 7">
            <a:extLst>
              <a:ext uri="{FF2B5EF4-FFF2-40B4-BE49-F238E27FC236}">
                <a16:creationId xmlns:a16="http://schemas.microsoft.com/office/drawing/2014/main" id="{EC25D2BE-394D-454F-BF3D-D73A48CFDFB3}"/>
              </a:ext>
            </a:extLst>
          </p:cNvPr>
          <p:cNvSpPr txBox="1"/>
          <p:nvPr/>
        </p:nvSpPr>
        <p:spPr>
          <a:xfrm>
            <a:off x="1552027" y="1564142"/>
            <a:ext cx="9049339" cy="5006883"/>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内存分为系统区和用户区</a:t>
            </a:r>
            <a:endParaRPr lang="en-US" altLang="zh-CN" sz="2400" b="1" dirty="0"/>
          </a:p>
          <a:p>
            <a:pPr marL="800089" lvl="1" indent="-342900">
              <a:lnSpc>
                <a:spcPct val="150000"/>
              </a:lnSpc>
              <a:buFont typeface="Wingdings" panose="05000000000000000000" pitchFamily="2" charset="2"/>
              <a:buChar char="Ø"/>
            </a:pPr>
            <a:r>
              <a:rPr lang="zh-CN" altLang="en-US" sz="2400" b="1" dirty="0"/>
              <a:t>系统区仅提供给操作系统使用，通常在低地址部分</a:t>
            </a:r>
            <a:endParaRPr lang="en-US" altLang="zh-CN" sz="2400" b="1" dirty="0"/>
          </a:p>
          <a:p>
            <a:pPr marL="800089" lvl="1" indent="-342900">
              <a:lnSpc>
                <a:spcPct val="150000"/>
              </a:lnSpc>
              <a:buFont typeface="Wingdings" panose="05000000000000000000" pitchFamily="2" charset="2"/>
              <a:buChar char="Ø"/>
            </a:pPr>
            <a:r>
              <a:rPr lang="zh-CN" altLang="en-US" sz="2400" b="1" dirty="0"/>
              <a:t>用户区为用户提供，是除了系统区之外的内存空间</a:t>
            </a:r>
            <a:endParaRPr lang="en-US" altLang="zh-CN" sz="2400" b="1" dirty="0"/>
          </a:p>
          <a:p>
            <a:pPr marL="800089" lvl="1" indent="-342900">
              <a:lnSpc>
                <a:spcPct val="150000"/>
              </a:lnSpc>
              <a:buFont typeface="Wingdings" panose="05000000000000000000" pitchFamily="2" charset="2"/>
              <a:buChar char="Ø"/>
            </a:pPr>
            <a:r>
              <a:rPr lang="zh-CN" altLang="en-US" sz="2400" b="1" dirty="0"/>
              <a:t>无需内存保护，因为内存中永远只有一道程序，不会干扰其他程序</a:t>
            </a:r>
            <a:endParaRPr lang="en-US" altLang="zh-CN" sz="2400" b="1" dirty="0"/>
          </a:p>
          <a:p>
            <a:pPr marL="342900" indent="-342900" algn="l">
              <a:lnSpc>
                <a:spcPct val="150000"/>
              </a:lnSpc>
              <a:buFont typeface="Wingdings" panose="05000000000000000000" pitchFamily="2" charset="2"/>
              <a:buChar char="Ø"/>
            </a:pPr>
            <a:r>
              <a:rPr lang="zh-CN" altLang="en-US" sz="2400" b="1" dirty="0"/>
              <a:t>特点：</a:t>
            </a:r>
            <a:endParaRPr lang="en-US" altLang="zh-CN" sz="2400" b="1" dirty="0"/>
          </a:p>
          <a:p>
            <a:pPr marL="800089" lvl="1" indent="-342900">
              <a:lnSpc>
                <a:spcPct val="150000"/>
              </a:lnSpc>
              <a:buFont typeface="Wingdings" panose="05000000000000000000" pitchFamily="2" charset="2"/>
              <a:buChar char="Ø"/>
            </a:pPr>
            <a:r>
              <a:rPr lang="zh-CN" altLang="en-US" sz="2400" b="1" dirty="0"/>
              <a:t>简单，无外碎片，</a:t>
            </a:r>
            <a:endParaRPr lang="en-US" altLang="zh-CN" sz="2400" b="1" dirty="0"/>
          </a:p>
          <a:p>
            <a:pPr marL="342900" indent="-342900">
              <a:lnSpc>
                <a:spcPct val="150000"/>
              </a:lnSpc>
              <a:buFont typeface="Wingdings" panose="05000000000000000000" pitchFamily="2" charset="2"/>
              <a:buChar char="Ø"/>
            </a:pPr>
            <a:r>
              <a:rPr lang="zh-CN" altLang="en-US" sz="2400" b="1" dirty="0"/>
              <a:t>缺点：</a:t>
            </a:r>
            <a:endParaRPr lang="en-US" altLang="zh-CN" sz="2400" b="1" dirty="0"/>
          </a:p>
          <a:p>
            <a:pPr marL="800089" lvl="1" indent="-342900">
              <a:lnSpc>
                <a:spcPct val="150000"/>
              </a:lnSpc>
              <a:buFont typeface="Wingdings" panose="05000000000000000000" pitchFamily="2" charset="2"/>
              <a:buChar char="Ø"/>
            </a:pPr>
            <a:r>
              <a:rPr lang="zh-CN" altLang="en-US" sz="2400" b="1" dirty="0"/>
              <a:t>只能用于单用户，单任务系统，有内部碎片，内存利用率低</a:t>
            </a:r>
          </a:p>
        </p:txBody>
      </p:sp>
    </p:spTree>
    <p:extLst>
      <p:ext uri="{BB962C8B-B14F-4D97-AF65-F5344CB8AC3E}">
        <p14:creationId xmlns:p14="http://schemas.microsoft.com/office/powerpoint/2010/main" val="3414628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1000"/>
                                        <p:tgtEl>
                                          <p:spTgt spid="8">
                                            <p:txEl>
                                              <p:pRg st="1" end="1"/>
                                            </p:txEl>
                                          </p:spTgt>
                                        </p:tgtEl>
                                      </p:cBhvr>
                                    </p:animEffect>
                                    <p:anim calcmode="lin" valueType="num">
                                      <p:cBhvr>
                                        <p:cTn id="13"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1000"/>
                                        <p:tgtEl>
                                          <p:spTgt spid="8">
                                            <p:txEl>
                                              <p:pRg st="2" end="2"/>
                                            </p:txEl>
                                          </p:spTgt>
                                        </p:tgtEl>
                                      </p:cBhvr>
                                    </p:animEffect>
                                    <p:anim calcmode="lin" valueType="num">
                                      <p:cBhvr>
                                        <p:cTn id="18"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8">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1000"/>
                                        <p:tgtEl>
                                          <p:spTgt spid="8">
                                            <p:txEl>
                                              <p:pRg st="3" end="3"/>
                                            </p:txEl>
                                          </p:spTgt>
                                        </p:tgtEl>
                                      </p:cBhvr>
                                    </p:animEffect>
                                    <p:anim calcmode="lin" valueType="num">
                                      <p:cBhvr>
                                        <p:cTn id="23"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animEffect transition="in" filter="fade">
                                      <p:cBhvr>
                                        <p:cTn id="29" dur="1000"/>
                                        <p:tgtEl>
                                          <p:spTgt spid="8">
                                            <p:txEl>
                                              <p:pRg st="4" end="4"/>
                                            </p:txEl>
                                          </p:spTgt>
                                        </p:tgtEl>
                                      </p:cBhvr>
                                    </p:animEffect>
                                    <p:anim calcmode="lin" valueType="num">
                                      <p:cBhvr>
                                        <p:cTn id="30"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8">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8">
                                            <p:txEl>
                                              <p:pRg st="5" end="5"/>
                                            </p:txEl>
                                          </p:spTgt>
                                        </p:tgtEl>
                                        <p:attrNameLst>
                                          <p:attrName>style.visibility</p:attrName>
                                        </p:attrNameLst>
                                      </p:cBhvr>
                                      <p:to>
                                        <p:strVal val="visible"/>
                                      </p:to>
                                    </p:set>
                                    <p:animEffect transition="in" filter="fade">
                                      <p:cBhvr>
                                        <p:cTn id="34" dur="1000"/>
                                        <p:tgtEl>
                                          <p:spTgt spid="8">
                                            <p:txEl>
                                              <p:pRg st="5" end="5"/>
                                            </p:txEl>
                                          </p:spTgt>
                                        </p:tgtEl>
                                      </p:cBhvr>
                                    </p:animEffect>
                                    <p:anim calcmode="lin" valueType="num">
                                      <p:cBhvr>
                                        <p:cTn id="35"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8">
                                            <p:txEl>
                                              <p:pRg st="6" end="6"/>
                                            </p:txEl>
                                          </p:spTgt>
                                        </p:tgtEl>
                                        <p:attrNameLst>
                                          <p:attrName>style.visibility</p:attrName>
                                        </p:attrNameLst>
                                      </p:cBhvr>
                                      <p:to>
                                        <p:strVal val="visible"/>
                                      </p:to>
                                    </p:set>
                                    <p:animEffect transition="in" filter="fade">
                                      <p:cBhvr>
                                        <p:cTn id="41" dur="1000"/>
                                        <p:tgtEl>
                                          <p:spTgt spid="8">
                                            <p:txEl>
                                              <p:pRg st="6" end="6"/>
                                            </p:txEl>
                                          </p:spTgt>
                                        </p:tgtEl>
                                      </p:cBhvr>
                                    </p:animEffect>
                                    <p:anim calcmode="lin" valueType="num">
                                      <p:cBhvr>
                                        <p:cTn id="42"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8">
                                            <p:txEl>
                                              <p:pRg st="6" end="6"/>
                                            </p:tx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8">
                                            <p:txEl>
                                              <p:pRg st="7" end="7"/>
                                            </p:txEl>
                                          </p:spTgt>
                                        </p:tgtEl>
                                        <p:attrNameLst>
                                          <p:attrName>style.visibility</p:attrName>
                                        </p:attrNameLst>
                                      </p:cBhvr>
                                      <p:to>
                                        <p:strVal val="visible"/>
                                      </p:to>
                                    </p:set>
                                    <p:animEffect transition="in" filter="fade">
                                      <p:cBhvr>
                                        <p:cTn id="46" dur="1000"/>
                                        <p:tgtEl>
                                          <p:spTgt spid="8">
                                            <p:txEl>
                                              <p:pRg st="7" end="7"/>
                                            </p:txEl>
                                          </p:spTgt>
                                        </p:tgtEl>
                                      </p:cBhvr>
                                    </p:animEffect>
                                    <p:anim calcmode="lin" valueType="num">
                                      <p:cBhvr>
                                        <p:cTn id="47" dur="1000" fill="hold"/>
                                        <p:tgtEl>
                                          <p:spTgt spid="8">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8">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内存与地址</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303947" y="72410"/>
            <a:ext cx="1566454" cy="369332"/>
          </a:xfrm>
          <a:noFill/>
        </p:spPr>
        <p:txBody>
          <a:bodyPr wrap="square" rtlCol="0">
            <a:spAutoFit/>
          </a:bodyPr>
          <a:lstStyle/>
          <a:p>
            <a:r>
              <a:rPr lang="en-US" altLang="zh-CN" dirty="0">
                <a:solidFill>
                  <a:schemeClr val="bg1"/>
                </a:solidFill>
              </a:rPr>
              <a:t>02 </a:t>
            </a:r>
            <a:r>
              <a:rPr lang="zh-CN" altLang="en-US" dirty="0">
                <a:solidFill>
                  <a:schemeClr val="bg1"/>
                </a:solidFill>
              </a:rPr>
              <a:t>连续内存</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183209" y="72410"/>
            <a:ext cx="1822935" cy="369332"/>
          </a:xfrm>
        </p:spPr>
        <p:txBody>
          <a:bodyPr/>
          <a:lstStyle/>
          <a:p>
            <a:r>
              <a:rPr lang="en-US" altLang="zh-CN" dirty="0"/>
              <a:t>03 </a:t>
            </a:r>
            <a:r>
              <a:rPr lang="zh-CN" altLang="en-US" dirty="0"/>
              <a:t>非连续内存</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虚拟内存</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页面置换算法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2646878" cy="535531"/>
          </a:xfrm>
        </p:spPr>
        <p:txBody>
          <a:bodyPr/>
          <a:lstStyle/>
          <a:p>
            <a:pPr marL="0" indent="0">
              <a:buNone/>
            </a:pPr>
            <a:r>
              <a:rPr lang="zh-CN" altLang="en-US" dirty="0"/>
              <a:t>固定分区分配</a:t>
            </a:r>
          </a:p>
        </p:txBody>
      </p:sp>
      <p:sp>
        <p:nvSpPr>
          <p:cNvPr id="8" name="文本框 7">
            <a:extLst>
              <a:ext uri="{FF2B5EF4-FFF2-40B4-BE49-F238E27FC236}">
                <a16:creationId xmlns:a16="http://schemas.microsoft.com/office/drawing/2014/main" id="{EC25D2BE-394D-454F-BF3D-D73A48CFDFB3}"/>
              </a:ext>
            </a:extLst>
          </p:cNvPr>
          <p:cNvSpPr txBox="1"/>
          <p:nvPr/>
        </p:nvSpPr>
        <p:spPr>
          <a:xfrm>
            <a:off x="1460489" y="1663923"/>
            <a:ext cx="9268373" cy="2236894"/>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将用户空间划分为若干固定大小的区域，每个分区只装一道作业</a:t>
            </a:r>
            <a:endParaRPr lang="en-US" altLang="zh-CN" sz="2400" b="1" dirty="0"/>
          </a:p>
          <a:p>
            <a:pPr marL="342900" indent="-342900" algn="l">
              <a:lnSpc>
                <a:spcPct val="150000"/>
              </a:lnSpc>
              <a:buFont typeface="Wingdings" panose="05000000000000000000" pitchFamily="2" charset="2"/>
              <a:buChar char="Ø"/>
            </a:pPr>
            <a:r>
              <a:rPr lang="zh-CN" altLang="en-US" sz="2400" b="1" dirty="0"/>
              <a:t>有空闲分区时，从后备作业队列中选择适当大小的作业装入分区</a:t>
            </a:r>
            <a:endParaRPr lang="en-US" altLang="zh-CN" sz="2400" b="1" dirty="0"/>
          </a:p>
          <a:p>
            <a:pPr marL="800089" lvl="1" indent="-342900">
              <a:lnSpc>
                <a:spcPct val="150000"/>
              </a:lnSpc>
              <a:buFont typeface="Wingdings" panose="05000000000000000000" pitchFamily="2" charset="2"/>
              <a:buChar char="Ø"/>
            </a:pPr>
            <a:r>
              <a:rPr lang="zh-CN" altLang="en-US" sz="2400" b="1" dirty="0"/>
              <a:t>分区大小相等：缺乏灵活性</a:t>
            </a:r>
            <a:endParaRPr lang="en-US" altLang="zh-CN" sz="2400" b="1" dirty="0"/>
          </a:p>
          <a:p>
            <a:pPr marL="800089" lvl="1" indent="-342900">
              <a:lnSpc>
                <a:spcPct val="150000"/>
              </a:lnSpc>
              <a:buFont typeface="Wingdings" panose="05000000000000000000" pitchFamily="2" charset="2"/>
              <a:buChar char="Ø"/>
            </a:pPr>
            <a:r>
              <a:rPr lang="zh-CN" altLang="en-US" sz="2400" b="1" dirty="0"/>
              <a:t>分区大小不等：多个小区域 </a:t>
            </a:r>
            <a:r>
              <a:rPr lang="en-US" altLang="zh-CN" sz="2400" b="1" dirty="0"/>
              <a:t>+ </a:t>
            </a:r>
            <a:r>
              <a:rPr lang="zh-CN" altLang="en-US" sz="2400" b="1" dirty="0"/>
              <a:t>适量中等区域 </a:t>
            </a:r>
            <a:r>
              <a:rPr lang="en-US" altLang="zh-CN" sz="2400" b="1" dirty="0"/>
              <a:t>+ </a:t>
            </a:r>
            <a:r>
              <a:rPr lang="zh-CN" altLang="en-US" sz="2400" b="1" dirty="0"/>
              <a:t>少量大分区</a:t>
            </a:r>
          </a:p>
        </p:txBody>
      </p:sp>
      <p:grpSp>
        <p:nvGrpSpPr>
          <p:cNvPr id="18" name="组合 17">
            <a:extLst>
              <a:ext uri="{FF2B5EF4-FFF2-40B4-BE49-F238E27FC236}">
                <a16:creationId xmlns:a16="http://schemas.microsoft.com/office/drawing/2014/main" id="{AC09416A-3CAA-4F72-B077-678C1737FA3F}"/>
              </a:ext>
            </a:extLst>
          </p:cNvPr>
          <p:cNvGrpSpPr/>
          <p:nvPr/>
        </p:nvGrpSpPr>
        <p:grpSpPr>
          <a:xfrm>
            <a:off x="1211608" y="4501564"/>
            <a:ext cx="9766134" cy="1679601"/>
            <a:chOff x="264753" y="4292600"/>
            <a:chExt cx="9766134" cy="1679601"/>
          </a:xfrm>
        </p:grpSpPr>
        <p:sp>
          <p:nvSpPr>
            <p:cNvPr id="10" name="矩形 9">
              <a:extLst>
                <a:ext uri="{FF2B5EF4-FFF2-40B4-BE49-F238E27FC236}">
                  <a16:creationId xmlns:a16="http://schemas.microsoft.com/office/drawing/2014/main" id="{2D9A315B-930D-4D14-86EC-6B9CB9D4A2A8}"/>
                </a:ext>
              </a:extLst>
            </p:cNvPr>
            <p:cNvSpPr/>
            <p:nvPr/>
          </p:nvSpPr>
          <p:spPr>
            <a:xfrm>
              <a:off x="264753" y="4292600"/>
              <a:ext cx="1223422" cy="630836"/>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t>系统</a:t>
              </a:r>
              <a:r>
                <a:rPr lang="en-US" altLang="zh-CN" sz="2000" b="1" dirty="0"/>
                <a:t>8M</a:t>
              </a:r>
              <a:endParaRPr lang="zh-CN" altLang="en-US" sz="2000" b="1" dirty="0"/>
            </a:p>
          </p:txBody>
        </p:sp>
        <p:sp>
          <p:nvSpPr>
            <p:cNvPr id="11" name="矩形 10">
              <a:extLst>
                <a:ext uri="{FF2B5EF4-FFF2-40B4-BE49-F238E27FC236}">
                  <a16:creationId xmlns:a16="http://schemas.microsoft.com/office/drawing/2014/main" id="{63CAAE52-BDFB-4549-99C5-1A283C1C3CF3}"/>
                </a:ext>
              </a:extLst>
            </p:cNvPr>
            <p:cNvSpPr/>
            <p:nvPr/>
          </p:nvSpPr>
          <p:spPr>
            <a:xfrm>
              <a:off x="1485140" y="4292600"/>
              <a:ext cx="1223422" cy="630836"/>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a:t>8M</a:t>
              </a:r>
              <a:endParaRPr lang="zh-CN" altLang="en-US" sz="2000" b="1" dirty="0"/>
            </a:p>
          </p:txBody>
        </p:sp>
        <p:sp>
          <p:nvSpPr>
            <p:cNvPr id="12" name="矩形 11">
              <a:extLst>
                <a:ext uri="{FF2B5EF4-FFF2-40B4-BE49-F238E27FC236}">
                  <a16:creationId xmlns:a16="http://schemas.microsoft.com/office/drawing/2014/main" id="{E299B699-675B-49FE-8E1D-D72D7ACDF72B}"/>
                </a:ext>
              </a:extLst>
            </p:cNvPr>
            <p:cNvSpPr/>
            <p:nvPr/>
          </p:nvSpPr>
          <p:spPr>
            <a:xfrm>
              <a:off x="2705527" y="4292600"/>
              <a:ext cx="1223422" cy="630836"/>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a:t>8M</a:t>
              </a:r>
              <a:endParaRPr lang="zh-CN" altLang="en-US" sz="2000" b="1" dirty="0"/>
            </a:p>
          </p:txBody>
        </p:sp>
        <p:sp>
          <p:nvSpPr>
            <p:cNvPr id="13" name="矩形 12">
              <a:extLst>
                <a:ext uri="{FF2B5EF4-FFF2-40B4-BE49-F238E27FC236}">
                  <a16:creationId xmlns:a16="http://schemas.microsoft.com/office/drawing/2014/main" id="{751BB177-F769-4F1F-89A1-E8B24E38254B}"/>
                </a:ext>
              </a:extLst>
            </p:cNvPr>
            <p:cNvSpPr/>
            <p:nvPr/>
          </p:nvSpPr>
          <p:spPr>
            <a:xfrm>
              <a:off x="3925914" y="4292600"/>
              <a:ext cx="1223422" cy="630836"/>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a:t>8M</a:t>
              </a:r>
              <a:endParaRPr lang="zh-CN" altLang="en-US" sz="2000" b="1" dirty="0"/>
            </a:p>
          </p:txBody>
        </p:sp>
        <p:sp>
          <p:nvSpPr>
            <p:cNvPr id="14" name="矩形 13">
              <a:extLst>
                <a:ext uri="{FF2B5EF4-FFF2-40B4-BE49-F238E27FC236}">
                  <a16:creationId xmlns:a16="http://schemas.microsoft.com/office/drawing/2014/main" id="{CBA95521-FDEC-4A2D-AC05-D4961EDFF442}"/>
                </a:ext>
              </a:extLst>
            </p:cNvPr>
            <p:cNvSpPr/>
            <p:nvPr/>
          </p:nvSpPr>
          <p:spPr>
            <a:xfrm>
              <a:off x="5146301" y="4292600"/>
              <a:ext cx="1223422" cy="630836"/>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a:t>8M</a:t>
              </a:r>
              <a:endParaRPr lang="zh-CN" altLang="en-US" sz="2000" b="1" dirty="0"/>
            </a:p>
          </p:txBody>
        </p:sp>
        <p:sp>
          <p:nvSpPr>
            <p:cNvPr id="15" name="矩形 14">
              <a:extLst>
                <a:ext uri="{FF2B5EF4-FFF2-40B4-BE49-F238E27FC236}">
                  <a16:creationId xmlns:a16="http://schemas.microsoft.com/office/drawing/2014/main" id="{FB8923CE-0837-438D-8D86-C46C728D113B}"/>
                </a:ext>
              </a:extLst>
            </p:cNvPr>
            <p:cNvSpPr/>
            <p:nvPr/>
          </p:nvSpPr>
          <p:spPr>
            <a:xfrm>
              <a:off x="6366688" y="4292600"/>
              <a:ext cx="1223422" cy="630836"/>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a:t>8M</a:t>
              </a:r>
              <a:endParaRPr lang="zh-CN" altLang="en-US" sz="2000" b="1" dirty="0"/>
            </a:p>
          </p:txBody>
        </p:sp>
        <p:sp>
          <p:nvSpPr>
            <p:cNvPr id="16" name="矩形 15">
              <a:extLst>
                <a:ext uri="{FF2B5EF4-FFF2-40B4-BE49-F238E27FC236}">
                  <a16:creationId xmlns:a16="http://schemas.microsoft.com/office/drawing/2014/main" id="{D2E9155F-9F22-44ED-8594-C104B7016F45}"/>
                </a:ext>
              </a:extLst>
            </p:cNvPr>
            <p:cNvSpPr/>
            <p:nvPr/>
          </p:nvSpPr>
          <p:spPr>
            <a:xfrm>
              <a:off x="7587075" y="4292600"/>
              <a:ext cx="1223422" cy="630836"/>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a:t>8M</a:t>
              </a:r>
              <a:endParaRPr lang="zh-CN" altLang="en-US" sz="2000" b="1" dirty="0"/>
            </a:p>
          </p:txBody>
        </p:sp>
        <p:sp>
          <p:nvSpPr>
            <p:cNvPr id="17" name="矩形 16">
              <a:extLst>
                <a:ext uri="{FF2B5EF4-FFF2-40B4-BE49-F238E27FC236}">
                  <a16:creationId xmlns:a16="http://schemas.microsoft.com/office/drawing/2014/main" id="{8569162C-E71E-45FF-8C36-ED5881CA56D7}"/>
                </a:ext>
              </a:extLst>
            </p:cNvPr>
            <p:cNvSpPr/>
            <p:nvPr/>
          </p:nvSpPr>
          <p:spPr>
            <a:xfrm>
              <a:off x="8807465" y="4292600"/>
              <a:ext cx="1223422" cy="630836"/>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a:t>8M</a:t>
              </a:r>
              <a:endParaRPr lang="zh-CN" altLang="en-US" sz="2000" b="1" dirty="0"/>
            </a:p>
          </p:txBody>
        </p:sp>
        <p:sp>
          <p:nvSpPr>
            <p:cNvPr id="19" name="矩形 18">
              <a:extLst>
                <a:ext uri="{FF2B5EF4-FFF2-40B4-BE49-F238E27FC236}">
                  <a16:creationId xmlns:a16="http://schemas.microsoft.com/office/drawing/2014/main" id="{57E18C9F-AC00-41B1-BD94-AE8929CBF05C}"/>
                </a:ext>
              </a:extLst>
            </p:cNvPr>
            <p:cNvSpPr/>
            <p:nvPr/>
          </p:nvSpPr>
          <p:spPr>
            <a:xfrm>
              <a:off x="264753" y="5341365"/>
              <a:ext cx="1223422" cy="630836"/>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t>系统</a:t>
              </a:r>
              <a:r>
                <a:rPr lang="en-US" altLang="zh-CN" sz="2000" b="1" dirty="0"/>
                <a:t>8M</a:t>
              </a:r>
              <a:endParaRPr lang="zh-CN" altLang="en-US" sz="2000" b="1" dirty="0"/>
            </a:p>
          </p:txBody>
        </p:sp>
        <p:sp>
          <p:nvSpPr>
            <p:cNvPr id="20" name="矩形 19">
              <a:extLst>
                <a:ext uri="{FF2B5EF4-FFF2-40B4-BE49-F238E27FC236}">
                  <a16:creationId xmlns:a16="http://schemas.microsoft.com/office/drawing/2014/main" id="{56B0D193-4CFE-48FB-B9C9-96C78C171582}"/>
                </a:ext>
              </a:extLst>
            </p:cNvPr>
            <p:cNvSpPr/>
            <p:nvPr/>
          </p:nvSpPr>
          <p:spPr>
            <a:xfrm>
              <a:off x="7584043" y="5341365"/>
              <a:ext cx="2446844" cy="630836"/>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a:t>16M</a:t>
              </a:r>
              <a:endParaRPr lang="zh-CN" altLang="en-US" sz="2000" b="1" dirty="0"/>
            </a:p>
          </p:txBody>
        </p:sp>
        <p:sp>
          <p:nvSpPr>
            <p:cNvPr id="21" name="矩形 20">
              <a:extLst>
                <a:ext uri="{FF2B5EF4-FFF2-40B4-BE49-F238E27FC236}">
                  <a16:creationId xmlns:a16="http://schemas.microsoft.com/office/drawing/2014/main" id="{91CEAC12-7E1E-4F21-A9B3-2F08C8FBE7A0}"/>
                </a:ext>
              </a:extLst>
            </p:cNvPr>
            <p:cNvSpPr/>
            <p:nvPr/>
          </p:nvSpPr>
          <p:spPr>
            <a:xfrm>
              <a:off x="3309001" y="5341365"/>
              <a:ext cx="1223422" cy="630836"/>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a:t>8M</a:t>
              </a:r>
              <a:endParaRPr lang="zh-CN" altLang="en-US" sz="2000" b="1" dirty="0"/>
            </a:p>
          </p:txBody>
        </p:sp>
        <p:sp>
          <p:nvSpPr>
            <p:cNvPr id="22" name="矩形 21">
              <a:extLst>
                <a:ext uri="{FF2B5EF4-FFF2-40B4-BE49-F238E27FC236}">
                  <a16:creationId xmlns:a16="http://schemas.microsoft.com/office/drawing/2014/main" id="{DA7C78C0-FDD6-4DF2-92D1-49AE45FF287D}"/>
                </a:ext>
              </a:extLst>
            </p:cNvPr>
            <p:cNvSpPr/>
            <p:nvPr/>
          </p:nvSpPr>
          <p:spPr>
            <a:xfrm>
              <a:off x="4534156" y="5341365"/>
              <a:ext cx="1223422" cy="630836"/>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a:t>8M</a:t>
              </a:r>
              <a:endParaRPr lang="zh-CN" altLang="en-US" sz="2000" b="1" dirty="0"/>
            </a:p>
          </p:txBody>
        </p:sp>
        <p:sp>
          <p:nvSpPr>
            <p:cNvPr id="23" name="矩形 22">
              <a:extLst>
                <a:ext uri="{FF2B5EF4-FFF2-40B4-BE49-F238E27FC236}">
                  <a16:creationId xmlns:a16="http://schemas.microsoft.com/office/drawing/2014/main" id="{7C4DD097-5CC2-4546-8A3E-8FDF8553CF97}"/>
                </a:ext>
              </a:extLst>
            </p:cNvPr>
            <p:cNvSpPr/>
            <p:nvPr/>
          </p:nvSpPr>
          <p:spPr>
            <a:xfrm>
              <a:off x="5759311" y="5341365"/>
              <a:ext cx="1822996" cy="630836"/>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a:t>12M</a:t>
              </a:r>
              <a:endParaRPr lang="zh-CN" altLang="en-US" sz="2000" b="1" dirty="0"/>
            </a:p>
          </p:txBody>
        </p:sp>
        <p:sp>
          <p:nvSpPr>
            <p:cNvPr id="24" name="矩形 23">
              <a:extLst>
                <a:ext uri="{FF2B5EF4-FFF2-40B4-BE49-F238E27FC236}">
                  <a16:creationId xmlns:a16="http://schemas.microsoft.com/office/drawing/2014/main" id="{FAE0C063-0028-4243-928D-79FC9D4BE635}"/>
                </a:ext>
              </a:extLst>
            </p:cNvPr>
            <p:cNvSpPr/>
            <p:nvPr/>
          </p:nvSpPr>
          <p:spPr>
            <a:xfrm>
              <a:off x="1747330" y="5341365"/>
              <a:ext cx="596539" cy="630836"/>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a:t>4M</a:t>
              </a:r>
              <a:endParaRPr lang="zh-CN" altLang="en-US" sz="2000" b="1" dirty="0"/>
            </a:p>
          </p:txBody>
        </p:sp>
        <p:sp>
          <p:nvSpPr>
            <p:cNvPr id="25" name="矩形 24">
              <a:extLst>
                <a:ext uri="{FF2B5EF4-FFF2-40B4-BE49-F238E27FC236}">
                  <a16:creationId xmlns:a16="http://schemas.microsoft.com/office/drawing/2014/main" id="{E61A5C9C-B9FF-4FA7-A88F-7CD53C9B3851}"/>
                </a:ext>
              </a:extLst>
            </p:cNvPr>
            <p:cNvSpPr/>
            <p:nvPr/>
          </p:nvSpPr>
          <p:spPr>
            <a:xfrm>
              <a:off x="1489908" y="5341365"/>
              <a:ext cx="255689" cy="630836"/>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a:t>2M</a:t>
              </a:r>
              <a:endParaRPr lang="zh-CN" altLang="en-US" sz="2000" b="1" dirty="0"/>
            </a:p>
          </p:txBody>
        </p:sp>
        <p:sp>
          <p:nvSpPr>
            <p:cNvPr id="26" name="矩形 25">
              <a:extLst>
                <a:ext uri="{FF2B5EF4-FFF2-40B4-BE49-F238E27FC236}">
                  <a16:creationId xmlns:a16="http://schemas.microsoft.com/office/drawing/2014/main" id="{5C205680-9335-47B6-90E0-E92DE1141E8E}"/>
                </a:ext>
              </a:extLst>
            </p:cNvPr>
            <p:cNvSpPr/>
            <p:nvPr/>
          </p:nvSpPr>
          <p:spPr>
            <a:xfrm>
              <a:off x="2345602" y="5341365"/>
              <a:ext cx="961666" cy="630836"/>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a:t>6M</a:t>
              </a:r>
              <a:endParaRPr lang="zh-CN" altLang="en-US" sz="2000" b="1" dirty="0"/>
            </a:p>
          </p:txBody>
        </p:sp>
      </p:grpSp>
    </p:spTree>
    <p:extLst>
      <p:ext uri="{BB962C8B-B14F-4D97-AF65-F5344CB8AC3E}">
        <p14:creationId xmlns:p14="http://schemas.microsoft.com/office/powerpoint/2010/main" val="340808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1000"/>
                                        <p:tgtEl>
                                          <p:spTgt spid="8">
                                            <p:txEl>
                                              <p:pRg st="1" end="1"/>
                                            </p:txEl>
                                          </p:spTgt>
                                        </p:tgtEl>
                                      </p:cBhvr>
                                    </p:animEffect>
                                    <p:anim calcmode="lin" valueType="num">
                                      <p:cBhvr>
                                        <p:cTn id="1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Effect transition="in" filter="fade">
                                      <p:cBhvr>
                                        <p:cTn id="19" dur="1000"/>
                                        <p:tgtEl>
                                          <p:spTgt spid="8">
                                            <p:txEl>
                                              <p:pRg st="2" end="2"/>
                                            </p:txEl>
                                          </p:spTgt>
                                        </p:tgtEl>
                                      </p:cBhvr>
                                    </p:animEffect>
                                    <p:anim calcmode="lin" valueType="num">
                                      <p:cBhvr>
                                        <p:cTn id="20"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xEl>
                                              <p:pRg st="3" end="3"/>
                                            </p:txEl>
                                          </p:spTgt>
                                        </p:tgtEl>
                                        <p:attrNameLst>
                                          <p:attrName>style.visibility</p:attrName>
                                        </p:attrNameLst>
                                      </p:cBhvr>
                                      <p:to>
                                        <p:strVal val="visible"/>
                                      </p:to>
                                    </p:set>
                                    <p:animEffect transition="in" filter="fade">
                                      <p:cBhvr>
                                        <p:cTn id="24" dur="1000"/>
                                        <p:tgtEl>
                                          <p:spTgt spid="8">
                                            <p:txEl>
                                              <p:pRg st="3" end="3"/>
                                            </p:txEl>
                                          </p:spTgt>
                                        </p:tgtEl>
                                      </p:cBhvr>
                                    </p:animEffect>
                                    <p:anim calcmode="lin" valueType="num">
                                      <p:cBhvr>
                                        <p:cTn id="25"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barn(inVertical)">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内存与地址</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303947" y="72410"/>
            <a:ext cx="1566454" cy="369332"/>
          </a:xfrm>
          <a:noFill/>
        </p:spPr>
        <p:txBody>
          <a:bodyPr wrap="square" rtlCol="0">
            <a:spAutoFit/>
          </a:bodyPr>
          <a:lstStyle/>
          <a:p>
            <a:r>
              <a:rPr lang="en-US" altLang="zh-CN" dirty="0">
                <a:solidFill>
                  <a:schemeClr val="bg1"/>
                </a:solidFill>
              </a:rPr>
              <a:t>02 </a:t>
            </a:r>
            <a:r>
              <a:rPr lang="zh-CN" altLang="en-US" dirty="0">
                <a:solidFill>
                  <a:schemeClr val="bg1"/>
                </a:solidFill>
              </a:rPr>
              <a:t>连续内存</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183209" y="72410"/>
            <a:ext cx="1822935" cy="369332"/>
          </a:xfrm>
        </p:spPr>
        <p:txBody>
          <a:bodyPr/>
          <a:lstStyle/>
          <a:p>
            <a:r>
              <a:rPr lang="en-US" altLang="zh-CN" dirty="0"/>
              <a:t>03 </a:t>
            </a:r>
            <a:r>
              <a:rPr lang="zh-CN" altLang="en-US" dirty="0"/>
              <a:t>非连续内存</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虚拟内存</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页面置换算法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2646878" cy="535531"/>
          </a:xfrm>
        </p:spPr>
        <p:txBody>
          <a:bodyPr/>
          <a:lstStyle/>
          <a:p>
            <a:pPr marL="0" indent="0">
              <a:buNone/>
            </a:pPr>
            <a:r>
              <a:rPr lang="zh-CN" altLang="en-US" dirty="0"/>
              <a:t>固定分区分配</a:t>
            </a:r>
          </a:p>
        </p:txBody>
      </p:sp>
      <p:sp>
        <p:nvSpPr>
          <p:cNvPr id="8" name="文本框 7">
            <a:extLst>
              <a:ext uri="{FF2B5EF4-FFF2-40B4-BE49-F238E27FC236}">
                <a16:creationId xmlns:a16="http://schemas.microsoft.com/office/drawing/2014/main" id="{EC25D2BE-394D-454F-BF3D-D73A48CFDFB3}"/>
              </a:ext>
            </a:extLst>
          </p:cNvPr>
          <p:cNvSpPr txBox="1"/>
          <p:nvPr/>
        </p:nvSpPr>
        <p:spPr>
          <a:xfrm>
            <a:off x="1460489" y="1755263"/>
            <a:ext cx="9817140" cy="4452886"/>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将分区按大小排队，并位置建立一张分区表（起始地址、大小、状态）</a:t>
            </a:r>
            <a:endParaRPr lang="en-US" altLang="zh-CN" sz="2400" b="1" dirty="0"/>
          </a:p>
          <a:p>
            <a:pPr marL="342900" indent="-342900" algn="l">
              <a:lnSpc>
                <a:spcPct val="150000"/>
              </a:lnSpc>
              <a:buFont typeface="Wingdings" panose="05000000000000000000" pitchFamily="2" charset="2"/>
              <a:buChar char="Ø"/>
            </a:pPr>
            <a:r>
              <a:rPr lang="zh-CN" altLang="en-US" sz="2400" b="1" dirty="0"/>
              <a:t>用户通过分区表检索合适的分区，分配，状态标记为“已分配”</a:t>
            </a:r>
            <a:endParaRPr lang="en-US" altLang="zh-CN" sz="2400" b="1" dirty="0"/>
          </a:p>
          <a:p>
            <a:pPr marL="342900" indent="-342900" algn="l">
              <a:lnSpc>
                <a:spcPct val="150000"/>
              </a:lnSpc>
              <a:buFont typeface="Wingdings" panose="05000000000000000000" pitchFamily="2" charset="2"/>
              <a:buChar char="Ø"/>
            </a:pPr>
            <a:r>
              <a:rPr lang="zh-CN" altLang="en-US" sz="2400" b="1" dirty="0"/>
              <a:t>问题：</a:t>
            </a:r>
            <a:endParaRPr lang="en-US" altLang="zh-CN" sz="2400" b="1" dirty="0"/>
          </a:p>
          <a:p>
            <a:pPr marL="800089" lvl="1" indent="-342900">
              <a:lnSpc>
                <a:spcPct val="150000"/>
              </a:lnSpc>
              <a:buFont typeface="Wingdings" panose="05000000000000000000" pitchFamily="2" charset="2"/>
              <a:buChar char="Ø"/>
            </a:pPr>
            <a:r>
              <a:rPr lang="zh-CN" altLang="en-US" sz="2400" b="1" dirty="0"/>
              <a:t>程序太大无法放入分区</a:t>
            </a:r>
            <a:endParaRPr lang="en-US" altLang="zh-CN" sz="2400" b="1" dirty="0"/>
          </a:p>
          <a:p>
            <a:pPr marL="800089" lvl="1" indent="-342900">
              <a:lnSpc>
                <a:spcPct val="150000"/>
              </a:lnSpc>
              <a:buFont typeface="Wingdings" panose="05000000000000000000" pitchFamily="2" charset="2"/>
              <a:buChar char="Ø"/>
            </a:pPr>
            <a:r>
              <a:rPr lang="zh-CN" altLang="en-US" sz="2400" b="1" dirty="0"/>
              <a:t>主存利用率太低，程度大部分情况小于分区，产生内部碎片</a:t>
            </a:r>
            <a:endParaRPr lang="en-US" altLang="zh-CN" sz="2400" b="1" dirty="0"/>
          </a:p>
          <a:p>
            <a:pPr marL="342900" indent="-342900">
              <a:lnSpc>
                <a:spcPct val="150000"/>
              </a:lnSpc>
              <a:buFont typeface="Wingdings" panose="05000000000000000000" pitchFamily="2" charset="2"/>
              <a:buChar char="Ø"/>
            </a:pPr>
            <a:r>
              <a:rPr lang="zh-CN" altLang="en-US" sz="2400" b="1" dirty="0"/>
              <a:t>特点：</a:t>
            </a:r>
            <a:endParaRPr lang="en-US" altLang="zh-CN" sz="2400" b="1" dirty="0"/>
          </a:p>
          <a:p>
            <a:pPr marL="800089" lvl="1" indent="-342900">
              <a:lnSpc>
                <a:spcPct val="150000"/>
              </a:lnSpc>
              <a:buFont typeface="Wingdings" panose="05000000000000000000" pitchFamily="2" charset="2"/>
              <a:buChar char="Ø"/>
            </a:pPr>
            <a:r>
              <a:rPr lang="zh-CN" altLang="en-US" sz="2400" b="1" dirty="0"/>
              <a:t>支持多道程序，实现比较简单</a:t>
            </a:r>
            <a:endParaRPr lang="en-US" altLang="zh-CN" sz="2400" b="1" dirty="0"/>
          </a:p>
          <a:p>
            <a:pPr marL="800089" lvl="1" indent="-342900">
              <a:lnSpc>
                <a:spcPct val="150000"/>
              </a:lnSpc>
              <a:buFont typeface="Wingdings" panose="05000000000000000000" pitchFamily="2" charset="2"/>
              <a:buChar char="Ø"/>
            </a:pPr>
            <a:r>
              <a:rPr lang="zh-CN" altLang="en-US" sz="2400" b="1" dirty="0"/>
              <a:t>无外部碎片</a:t>
            </a:r>
          </a:p>
        </p:txBody>
      </p:sp>
    </p:spTree>
    <p:extLst>
      <p:ext uri="{BB962C8B-B14F-4D97-AF65-F5344CB8AC3E}">
        <p14:creationId xmlns:p14="http://schemas.microsoft.com/office/powerpoint/2010/main" val="243298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1000"/>
                                        <p:tgtEl>
                                          <p:spTgt spid="8">
                                            <p:txEl>
                                              <p:pRg st="1" end="1"/>
                                            </p:txEl>
                                          </p:spTgt>
                                        </p:tgtEl>
                                      </p:cBhvr>
                                    </p:animEffect>
                                    <p:anim calcmode="lin" valueType="num">
                                      <p:cBhvr>
                                        <p:cTn id="1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8">
                                            <p:txEl>
                                              <p:pRg st="3" end="3"/>
                                            </p:txEl>
                                          </p:spTgt>
                                        </p:tgtEl>
                                        <p:attrNameLst>
                                          <p:attrName>style.visibility</p:attrName>
                                        </p:attrNameLst>
                                      </p:cBhvr>
                                      <p:to>
                                        <p:strVal val="visible"/>
                                      </p:to>
                                    </p:set>
                                    <p:animEffect transition="in" filter="fade">
                                      <p:cBhvr>
                                        <p:cTn id="26" dur="1000"/>
                                        <p:tgtEl>
                                          <p:spTgt spid="8">
                                            <p:txEl>
                                              <p:pRg st="3" end="3"/>
                                            </p:txEl>
                                          </p:spTgt>
                                        </p:tgtEl>
                                      </p:cBhvr>
                                    </p:animEffect>
                                    <p:anim calcmode="lin" valueType="num">
                                      <p:cBhvr>
                                        <p:cTn id="27"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8">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animEffect transition="in" filter="fade">
                                      <p:cBhvr>
                                        <p:cTn id="31" dur="1000"/>
                                        <p:tgtEl>
                                          <p:spTgt spid="8">
                                            <p:txEl>
                                              <p:pRg st="4" end="4"/>
                                            </p:txEl>
                                          </p:spTgt>
                                        </p:tgtEl>
                                      </p:cBhvr>
                                    </p:animEffect>
                                    <p:anim calcmode="lin" valueType="num">
                                      <p:cBhvr>
                                        <p:cTn id="32"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8">
                                            <p:txEl>
                                              <p:pRg st="5" end="5"/>
                                            </p:txEl>
                                          </p:spTgt>
                                        </p:tgtEl>
                                        <p:attrNameLst>
                                          <p:attrName>style.visibility</p:attrName>
                                        </p:attrNameLst>
                                      </p:cBhvr>
                                      <p:to>
                                        <p:strVal val="visible"/>
                                      </p:to>
                                    </p:set>
                                    <p:animEffect transition="in" filter="fade">
                                      <p:cBhvr>
                                        <p:cTn id="38" dur="1000"/>
                                        <p:tgtEl>
                                          <p:spTgt spid="8">
                                            <p:txEl>
                                              <p:pRg st="5" end="5"/>
                                            </p:txEl>
                                          </p:spTgt>
                                        </p:tgtEl>
                                      </p:cBhvr>
                                    </p:animEffect>
                                    <p:anim calcmode="lin" valueType="num">
                                      <p:cBhvr>
                                        <p:cTn id="39"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8">
                                            <p:txEl>
                                              <p:pRg st="5" end="5"/>
                                            </p:txEl>
                                          </p:spTgt>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8">
                                            <p:txEl>
                                              <p:pRg st="6" end="6"/>
                                            </p:txEl>
                                          </p:spTgt>
                                        </p:tgtEl>
                                        <p:attrNameLst>
                                          <p:attrName>style.visibility</p:attrName>
                                        </p:attrNameLst>
                                      </p:cBhvr>
                                      <p:to>
                                        <p:strVal val="visible"/>
                                      </p:to>
                                    </p:set>
                                    <p:animEffect transition="in" filter="fade">
                                      <p:cBhvr>
                                        <p:cTn id="43" dur="1000"/>
                                        <p:tgtEl>
                                          <p:spTgt spid="8">
                                            <p:txEl>
                                              <p:pRg st="6" end="6"/>
                                            </p:txEl>
                                          </p:spTgt>
                                        </p:tgtEl>
                                      </p:cBhvr>
                                    </p:animEffect>
                                    <p:anim calcmode="lin" valueType="num">
                                      <p:cBhvr>
                                        <p:cTn id="44"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8">
                                            <p:txEl>
                                              <p:pRg st="6" end="6"/>
                                            </p:txEl>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8">
                                            <p:txEl>
                                              <p:pRg st="7" end="7"/>
                                            </p:txEl>
                                          </p:spTgt>
                                        </p:tgtEl>
                                        <p:attrNameLst>
                                          <p:attrName>style.visibility</p:attrName>
                                        </p:attrNameLst>
                                      </p:cBhvr>
                                      <p:to>
                                        <p:strVal val="visible"/>
                                      </p:to>
                                    </p:set>
                                    <p:animEffect transition="in" filter="fade">
                                      <p:cBhvr>
                                        <p:cTn id="48" dur="1000"/>
                                        <p:tgtEl>
                                          <p:spTgt spid="8">
                                            <p:txEl>
                                              <p:pRg st="7" end="7"/>
                                            </p:txEl>
                                          </p:spTgt>
                                        </p:tgtEl>
                                      </p:cBhvr>
                                    </p:animEffect>
                                    <p:anim calcmode="lin" valueType="num">
                                      <p:cBhvr>
                                        <p:cTn id="49" dur="1000" fill="hold"/>
                                        <p:tgtEl>
                                          <p:spTgt spid="8">
                                            <p:txEl>
                                              <p:pRg st="7" end="7"/>
                                            </p:txEl>
                                          </p:spTgt>
                                        </p:tgtEl>
                                        <p:attrNameLst>
                                          <p:attrName>ppt_x</p:attrName>
                                        </p:attrNameLst>
                                      </p:cBhvr>
                                      <p:tavLst>
                                        <p:tav tm="0">
                                          <p:val>
                                            <p:strVal val="#ppt_x"/>
                                          </p:val>
                                        </p:tav>
                                        <p:tav tm="100000">
                                          <p:val>
                                            <p:strVal val="#ppt_x"/>
                                          </p:val>
                                        </p:tav>
                                      </p:tavLst>
                                    </p:anim>
                                    <p:anim calcmode="lin" valueType="num">
                                      <p:cBhvr>
                                        <p:cTn id="50" dur="1000" fill="hold"/>
                                        <p:tgtEl>
                                          <p:spTgt spid="8">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descr="9-2.png">
            <a:extLst>
              <a:ext uri="{FF2B5EF4-FFF2-40B4-BE49-F238E27FC236}">
                <a16:creationId xmlns:a16="http://schemas.microsoft.com/office/drawing/2014/main" id="{4A87C8EC-F965-4860-8F7A-1313A49D4080}"/>
              </a:ext>
            </a:extLst>
          </p:cNvPr>
          <p:cNvPicPr>
            <a:picLocks noChangeAspect="1"/>
          </p:cNvPicPr>
          <p:nvPr/>
        </p:nvPicPr>
        <p:blipFill>
          <a:blip r:embed="rId2"/>
          <a:stretch>
            <a:fillRect/>
          </a:stretch>
        </p:blipFill>
        <p:spPr>
          <a:xfrm>
            <a:off x="5787750" y="2919547"/>
            <a:ext cx="1970144" cy="585042"/>
          </a:xfrm>
          <a:prstGeom prst="rect">
            <a:avLst/>
          </a:prstGeom>
        </p:spPr>
      </p:pic>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内存与地址</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303947" y="72410"/>
            <a:ext cx="1566454" cy="369332"/>
          </a:xfrm>
          <a:noFill/>
        </p:spPr>
        <p:txBody>
          <a:bodyPr wrap="square" rtlCol="0">
            <a:spAutoFit/>
          </a:bodyPr>
          <a:lstStyle/>
          <a:p>
            <a:r>
              <a:rPr lang="en-US" altLang="zh-CN" dirty="0">
                <a:solidFill>
                  <a:schemeClr val="bg1"/>
                </a:solidFill>
              </a:rPr>
              <a:t>02 </a:t>
            </a:r>
            <a:r>
              <a:rPr lang="zh-CN" altLang="en-US" dirty="0">
                <a:solidFill>
                  <a:schemeClr val="bg1"/>
                </a:solidFill>
              </a:rPr>
              <a:t>连续内存</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183209" y="72410"/>
            <a:ext cx="1822935" cy="369332"/>
          </a:xfrm>
        </p:spPr>
        <p:txBody>
          <a:bodyPr/>
          <a:lstStyle/>
          <a:p>
            <a:r>
              <a:rPr lang="en-US" altLang="zh-CN" dirty="0"/>
              <a:t>03 </a:t>
            </a:r>
            <a:r>
              <a:rPr lang="zh-CN" altLang="en-US" dirty="0"/>
              <a:t>非连续内存</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虚拟内存</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页面置换算法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2646878" cy="535531"/>
          </a:xfrm>
        </p:spPr>
        <p:txBody>
          <a:bodyPr/>
          <a:lstStyle/>
          <a:p>
            <a:pPr marL="0" indent="0">
              <a:buNone/>
            </a:pPr>
            <a:r>
              <a:rPr lang="zh-CN" altLang="en-US" dirty="0"/>
              <a:t>动态分区分配</a:t>
            </a:r>
          </a:p>
        </p:txBody>
      </p:sp>
      <p:sp>
        <p:nvSpPr>
          <p:cNvPr id="8" name="文本框 7">
            <a:extLst>
              <a:ext uri="{FF2B5EF4-FFF2-40B4-BE49-F238E27FC236}">
                <a16:creationId xmlns:a16="http://schemas.microsoft.com/office/drawing/2014/main" id="{EC25D2BE-394D-454F-BF3D-D73A48CFDFB3}"/>
              </a:ext>
            </a:extLst>
          </p:cNvPr>
          <p:cNvSpPr txBox="1"/>
          <p:nvPr/>
        </p:nvSpPr>
        <p:spPr>
          <a:xfrm>
            <a:off x="1180800" y="1590868"/>
            <a:ext cx="6679747" cy="2241832"/>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不预先在内存内划分区域，根据进程大小动态创建分区，当程序被加载时，分配一个进程指定大小的分区（块、内存块）</a:t>
            </a:r>
            <a:endParaRPr lang="en-US" altLang="zh-CN" sz="2400" b="1" dirty="0"/>
          </a:p>
          <a:p>
            <a:pPr marL="342900" indent="-342900" algn="l">
              <a:lnSpc>
                <a:spcPct val="150000"/>
              </a:lnSpc>
              <a:buFont typeface="Wingdings" panose="05000000000000000000" pitchFamily="2" charset="2"/>
              <a:buChar char="Ø"/>
            </a:pPr>
            <a:r>
              <a:rPr lang="zh-CN" altLang="en-US" sz="2400" b="1" dirty="0"/>
              <a:t>分区的地址是连续的</a:t>
            </a:r>
            <a:endParaRPr lang="en-US" altLang="zh-CN" sz="2400" b="1" dirty="0"/>
          </a:p>
        </p:txBody>
      </p:sp>
      <p:pic>
        <p:nvPicPr>
          <p:cNvPr id="11" name="图片 10">
            <a:extLst>
              <a:ext uri="{FF2B5EF4-FFF2-40B4-BE49-F238E27FC236}">
                <a16:creationId xmlns:a16="http://schemas.microsoft.com/office/drawing/2014/main" id="{BEC5D1A4-C874-4F8C-A3D3-42B6ADA59B9B}"/>
              </a:ext>
            </a:extLst>
          </p:cNvPr>
          <p:cNvPicPr>
            <a:picLocks noChangeAspect="1"/>
          </p:cNvPicPr>
          <p:nvPr/>
        </p:nvPicPr>
        <p:blipFill>
          <a:blip r:embed="rId3"/>
          <a:stretch>
            <a:fillRect/>
          </a:stretch>
        </p:blipFill>
        <p:spPr>
          <a:xfrm>
            <a:off x="8704297" y="684205"/>
            <a:ext cx="2646878" cy="6014832"/>
          </a:xfrm>
          <a:prstGeom prst="rect">
            <a:avLst/>
          </a:prstGeom>
        </p:spPr>
      </p:pic>
      <p:pic>
        <p:nvPicPr>
          <p:cNvPr id="13" name="图片 12">
            <a:extLst>
              <a:ext uri="{FF2B5EF4-FFF2-40B4-BE49-F238E27FC236}">
                <a16:creationId xmlns:a16="http://schemas.microsoft.com/office/drawing/2014/main" id="{5CCD6BEE-4603-46DC-8130-4BB48343B0DB}"/>
              </a:ext>
            </a:extLst>
          </p:cNvPr>
          <p:cNvPicPr>
            <a:picLocks noChangeAspect="1"/>
          </p:cNvPicPr>
          <p:nvPr/>
        </p:nvPicPr>
        <p:blipFill rotWithShape="1">
          <a:blip r:embed="rId4"/>
          <a:srcRect l="9091" r="11125"/>
          <a:stretch/>
        </p:blipFill>
        <p:spPr>
          <a:xfrm>
            <a:off x="9909414" y="5424488"/>
            <a:ext cx="1398721" cy="949671"/>
          </a:xfrm>
          <a:prstGeom prst="rect">
            <a:avLst/>
          </a:prstGeom>
        </p:spPr>
      </p:pic>
      <p:pic>
        <p:nvPicPr>
          <p:cNvPr id="22" name="图片 21">
            <a:extLst>
              <a:ext uri="{FF2B5EF4-FFF2-40B4-BE49-F238E27FC236}">
                <a16:creationId xmlns:a16="http://schemas.microsoft.com/office/drawing/2014/main" id="{BC3A6285-19EE-40C5-A47F-4007C30FA8AF}"/>
              </a:ext>
            </a:extLst>
          </p:cNvPr>
          <p:cNvPicPr>
            <a:picLocks noChangeAspect="1"/>
          </p:cNvPicPr>
          <p:nvPr/>
        </p:nvPicPr>
        <p:blipFill rotWithShape="1">
          <a:blip r:embed="rId5"/>
          <a:srcRect l="9090" r="10756"/>
          <a:stretch/>
        </p:blipFill>
        <p:spPr>
          <a:xfrm>
            <a:off x="9899889" y="4054475"/>
            <a:ext cx="1418687" cy="1308582"/>
          </a:xfrm>
          <a:prstGeom prst="rect">
            <a:avLst/>
          </a:prstGeom>
        </p:spPr>
      </p:pic>
      <p:pic>
        <p:nvPicPr>
          <p:cNvPr id="26" name="图片 25">
            <a:extLst>
              <a:ext uri="{FF2B5EF4-FFF2-40B4-BE49-F238E27FC236}">
                <a16:creationId xmlns:a16="http://schemas.microsoft.com/office/drawing/2014/main" id="{15D883D6-16A8-4236-98B8-7B7B11D4AB1B}"/>
              </a:ext>
            </a:extLst>
          </p:cNvPr>
          <p:cNvPicPr>
            <a:picLocks noChangeAspect="1"/>
          </p:cNvPicPr>
          <p:nvPr/>
        </p:nvPicPr>
        <p:blipFill rotWithShape="1">
          <a:blip r:embed="rId6"/>
          <a:srcRect l="10321" t="16256" r="10265" b="25980"/>
          <a:stretch/>
        </p:blipFill>
        <p:spPr>
          <a:xfrm>
            <a:off x="9909413" y="3691621"/>
            <a:ext cx="1398721" cy="342344"/>
          </a:xfrm>
          <a:prstGeom prst="rect">
            <a:avLst/>
          </a:prstGeom>
        </p:spPr>
      </p:pic>
      <p:pic>
        <p:nvPicPr>
          <p:cNvPr id="27" name="图片 26">
            <a:extLst>
              <a:ext uri="{FF2B5EF4-FFF2-40B4-BE49-F238E27FC236}">
                <a16:creationId xmlns:a16="http://schemas.microsoft.com/office/drawing/2014/main" id="{F38FE0DE-6BFF-41DD-AD98-E91CAE058484}"/>
              </a:ext>
            </a:extLst>
          </p:cNvPr>
          <p:cNvPicPr>
            <a:picLocks noChangeAspect="1"/>
          </p:cNvPicPr>
          <p:nvPr/>
        </p:nvPicPr>
        <p:blipFill rotWithShape="1">
          <a:blip r:embed="rId7"/>
          <a:srcRect l="10015" r="11127"/>
          <a:stretch/>
        </p:blipFill>
        <p:spPr>
          <a:xfrm>
            <a:off x="9899888" y="2321607"/>
            <a:ext cx="1421687" cy="1349503"/>
          </a:xfrm>
          <a:prstGeom prst="rect">
            <a:avLst/>
          </a:prstGeom>
        </p:spPr>
      </p:pic>
      <p:pic>
        <p:nvPicPr>
          <p:cNvPr id="28" name="图片 27">
            <a:extLst>
              <a:ext uri="{FF2B5EF4-FFF2-40B4-BE49-F238E27FC236}">
                <a16:creationId xmlns:a16="http://schemas.microsoft.com/office/drawing/2014/main" id="{D47786CB-B162-4FA1-8E70-7C4B06AC0DC4}"/>
              </a:ext>
            </a:extLst>
          </p:cNvPr>
          <p:cNvPicPr>
            <a:picLocks noChangeAspect="1"/>
          </p:cNvPicPr>
          <p:nvPr/>
        </p:nvPicPr>
        <p:blipFill rotWithShape="1">
          <a:blip r:embed="rId8"/>
          <a:srcRect l="10016" t="12201" r="10385"/>
          <a:stretch/>
        </p:blipFill>
        <p:spPr>
          <a:xfrm>
            <a:off x="9925182" y="1590868"/>
            <a:ext cx="1382951" cy="672339"/>
          </a:xfrm>
          <a:prstGeom prst="rect">
            <a:avLst/>
          </a:prstGeom>
        </p:spPr>
      </p:pic>
      <p:pic>
        <p:nvPicPr>
          <p:cNvPr id="29" name="图片 28">
            <a:extLst>
              <a:ext uri="{FF2B5EF4-FFF2-40B4-BE49-F238E27FC236}">
                <a16:creationId xmlns:a16="http://schemas.microsoft.com/office/drawing/2014/main" id="{32E67A32-78F9-4226-BE2D-E4A016CB7525}"/>
              </a:ext>
            </a:extLst>
          </p:cNvPr>
          <p:cNvPicPr>
            <a:picLocks noChangeAspect="1"/>
          </p:cNvPicPr>
          <p:nvPr/>
        </p:nvPicPr>
        <p:blipFill rotWithShape="1">
          <a:blip r:embed="rId9"/>
          <a:srcRect l="10756" t="13850" r="10941"/>
          <a:stretch/>
        </p:blipFill>
        <p:spPr>
          <a:xfrm>
            <a:off x="9923821" y="891612"/>
            <a:ext cx="1371718" cy="672338"/>
          </a:xfrm>
          <a:prstGeom prst="rect">
            <a:avLst/>
          </a:prstGeom>
        </p:spPr>
      </p:pic>
      <p:sp>
        <p:nvSpPr>
          <p:cNvPr id="34" name="文本框 33">
            <a:extLst>
              <a:ext uri="{FF2B5EF4-FFF2-40B4-BE49-F238E27FC236}">
                <a16:creationId xmlns:a16="http://schemas.microsoft.com/office/drawing/2014/main" id="{35A94D79-73D6-40DA-82AC-1F5A37705E1A}"/>
              </a:ext>
            </a:extLst>
          </p:cNvPr>
          <p:cNvSpPr txBox="1"/>
          <p:nvPr/>
        </p:nvSpPr>
        <p:spPr>
          <a:xfrm>
            <a:off x="1174161" y="4033965"/>
            <a:ext cx="7075317" cy="2241832"/>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操作系统需要维护的数据结构（分区表、分区链）</a:t>
            </a:r>
            <a:endParaRPr lang="en-US" altLang="zh-CN" sz="2400" b="1" dirty="0"/>
          </a:p>
          <a:p>
            <a:pPr marL="800089" lvl="1" indent="-342900">
              <a:lnSpc>
                <a:spcPct val="150000"/>
              </a:lnSpc>
              <a:buFont typeface="Wingdings" panose="05000000000000000000" pitchFamily="2" charset="2"/>
              <a:buChar char="Ø"/>
            </a:pPr>
            <a:r>
              <a:rPr lang="zh-CN" altLang="en-US" sz="2400" b="1" dirty="0"/>
              <a:t>所有进程的已经分配区域</a:t>
            </a:r>
            <a:endParaRPr lang="en-US" altLang="zh-CN" sz="2400" b="1" dirty="0"/>
          </a:p>
          <a:p>
            <a:pPr marL="800089" lvl="1" indent="-342900">
              <a:lnSpc>
                <a:spcPct val="150000"/>
              </a:lnSpc>
              <a:buFont typeface="Wingdings" panose="05000000000000000000" pitchFamily="2" charset="2"/>
              <a:buChar char="Ø"/>
            </a:pPr>
            <a:r>
              <a:rPr lang="zh-CN" altLang="en-US" sz="2400" b="1" dirty="0"/>
              <a:t>空闲分区</a:t>
            </a:r>
            <a:endParaRPr lang="en-US" altLang="zh-CN" sz="2400" b="1" dirty="0"/>
          </a:p>
          <a:p>
            <a:pPr marL="342900" indent="-342900">
              <a:lnSpc>
                <a:spcPct val="150000"/>
              </a:lnSpc>
              <a:buFont typeface="Wingdings" panose="05000000000000000000" pitchFamily="2" charset="2"/>
              <a:buChar char="Ø"/>
            </a:pPr>
            <a:r>
              <a:rPr lang="zh-CN" altLang="en-US" sz="2400" b="1" dirty="0"/>
              <a:t>不同分区策略会影响分配的效果</a:t>
            </a:r>
            <a:endParaRPr lang="en-US" altLang="zh-CN" sz="2400" b="1" dirty="0"/>
          </a:p>
        </p:txBody>
      </p:sp>
    </p:spTree>
    <p:extLst>
      <p:ext uri="{BB962C8B-B14F-4D97-AF65-F5344CB8AC3E}">
        <p14:creationId xmlns:p14="http://schemas.microsoft.com/office/powerpoint/2010/main" val="495989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1000"/>
                                        <p:tgtEl>
                                          <p:spTgt spid="8">
                                            <p:txEl>
                                              <p:pRg st="1" end="1"/>
                                            </p:txEl>
                                          </p:spTgt>
                                        </p:tgtEl>
                                      </p:cBhvr>
                                    </p:animEffect>
                                    <p:anim calcmode="lin" valueType="num">
                                      <p:cBhvr>
                                        <p:cTn id="13"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42" presetClass="path" presetSubtype="0" accel="50000" decel="50000" fill="hold" nodeType="withEffect">
                                  <p:stCondLst>
                                    <p:cond delay="0"/>
                                  </p:stCondLst>
                                  <p:childTnLst>
                                    <p:animMotion origin="layout" path="M -0.29544 -0.36019 L -3.33333E-6 4.44444E-6 " pathEditMode="relative" rAng="0" ptsTypes="AA">
                                      <p:cBhvr>
                                        <p:cTn id="25" dur="2000" fill="hold"/>
                                        <p:tgtEl>
                                          <p:spTgt spid="13"/>
                                        </p:tgtEl>
                                        <p:attrNameLst>
                                          <p:attrName>ppt_x</p:attrName>
                                          <p:attrName>ppt_y</p:attrName>
                                        </p:attrNameLst>
                                      </p:cBhvr>
                                      <p:rCtr x="14805" y="17778"/>
                                    </p:animMotion>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42" presetClass="path" presetSubtype="0" accel="50000" decel="50000" fill="hold" nodeType="withEffect">
                                  <p:stCondLst>
                                    <p:cond delay="0"/>
                                  </p:stCondLst>
                                  <p:childTnLst>
                                    <p:animMotion origin="layout" path="M -0.29557 -0.17546 L 1.92337E-16 2.96296E-6 " pathEditMode="relative" rAng="0" ptsTypes="AA">
                                      <p:cBhvr>
                                        <p:cTn id="31" dur="2000" fill="hold"/>
                                        <p:tgtEl>
                                          <p:spTgt spid="22"/>
                                        </p:tgtEl>
                                        <p:attrNameLst>
                                          <p:attrName>ppt_x</p:attrName>
                                          <p:attrName>ppt_y</p:attrName>
                                        </p:attrNameLst>
                                      </p:cBhvr>
                                      <p:rCtr x="14701" y="8796"/>
                                    </p:animMotion>
                                  </p:childTnLst>
                                </p:cTn>
                              </p:par>
                            </p:childTnLst>
                          </p:cTn>
                        </p:par>
                        <p:par>
                          <p:cTn id="32" fill="hold">
                            <p:stCondLst>
                              <p:cond delay="4500"/>
                            </p:stCondLst>
                            <p:childTnLst>
                              <p:par>
                                <p:cTn id="33" presetID="10" presetClass="entr" presetSubtype="0"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par>
                                <p:cTn id="36" presetID="42" presetClass="path" presetSubtype="0" accel="50000" decel="50000" fill="hold" nodeType="withEffect">
                                  <p:stCondLst>
                                    <p:cond delay="0"/>
                                  </p:stCondLst>
                                  <p:childTnLst>
                                    <p:animMotion origin="layout" path="M -0.29544 -0.09629 L -1.66667E-6 -2.22222E-6 " pathEditMode="relative" rAng="0" ptsTypes="AA">
                                      <p:cBhvr>
                                        <p:cTn id="37" dur="2000" fill="hold"/>
                                        <p:tgtEl>
                                          <p:spTgt spid="26"/>
                                        </p:tgtEl>
                                        <p:attrNameLst>
                                          <p:attrName>ppt_x</p:attrName>
                                          <p:attrName>ppt_y</p:attrName>
                                        </p:attrNameLst>
                                      </p:cBhvr>
                                      <p:rCtr x="14753" y="4954"/>
                                    </p:animMotion>
                                  </p:childTnLst>
                                </p:cTn>
                              </p:par>
                            </p:childTnLst>
                          </p:cTn>
                        </p:par>
                        <p:par>
                          <p:cTn id="38" fill="hold">
                            <p:stCondLst>
                              <p:cond delay="6500"/>
                            </p:stCondLst>
                            <p:childTnLst>
                              <p:par>
                                <p:cTn id="39" presetID="10" presetClass="entr" presetSubtype="0" fill="hold"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42" presetClass="path" presetSubtype="0" accel="50000" decel="50000" fill="hold" nodeType="withEffect">
                                  <p:stCondLst>
                                    <p:cond delay="0"/>
                                  </p:stCondLst>
                                  <p:childTnLst>
                                    <p:animMotion origin="layout" path="M -0.2957 0.0831 L -1.66667E-6 -7.40741E-7 " pathEditMode="relative" rAng="0" ptsTypes="AA">
                                      <p:cBhvr>
                                        <p:cTn id="43" dur="2000" fill="hold"/>
                                        <p:tgtEl>
                                          <p:spTgt spid="27"/>
                                        </p:tgtEl>
                                        <p:attrNameLst>
                                          <p:attrName>ppt_x</p:attrName>
                                          <p:attrName>ppt_y</p:attrName>
                                        </p:attrNameLst>
                                      </p:cBhvr>
                                      <p:rCtr x="14753" y="-4282"/>
                                    </p:animMotion>
                                  </p:childTnLst>
                                </p:cTn>
                              </p:par>
                            </p:childTnLst>
                          </p:cTn>
                        </p:par>
                        <p:par>
                          <p:cTn id="44" fill="hold">
                            <p:stCondLst>
                              <p:cond delay="8500"/>
                            </p:stCondLst>
                            <p:childTnLst>
                              <p:par>
                                <p:cTn id="45" presetID="42" presetClass="exit" presetSubtype="0" fill="hold" nodeType="afterEffect">
                                  <p:stCondLst>
                                    <p:cond delay="0"/>
                                  </p:stCondLst>
                                  <p:childTnLst>
                                    <p:animEffect transition="out" filter="fade">
                                      <p:cBhvr>
                                        <p:cTn id="46" dur="1000"/>
                                        <p:tgtEl>
                                          <p:spTgt spid="26"/>
                                        </p:tgtEl>
                                      </p:cBhvr>
                                    </p:animEffect>
                                    <p:anim calcmode="lin" valueType="num">
                                      <p:cBhvr>
                                        <p:cTn id="47" dur="1000"/>
                                        <p:tgtEl>
                                          <p:spTgt spid="26"/>
                                        </p:tgtEl>
                                        <p:attrNameLst>
                                          <p:attrName>ppt_x</p:attrName>
                                        </p:attrNameLst>
                                      </p:cBhvr>
                                      <p:tavLst>
                                        <p:tav tm="0">
                                          <p:val>
                                            <p:strVal val="ppt_x"/>
                                          </p:val>
                                        </p:tav>
                                        <p:tav tm="100000">
                                          <p:val>
                                            <p:strVal val="ppt_x"/>
                                          </p:val>
                                        </p:tav>
                                      </p:tavLst>
                                    </p:anim>
                                    <p:anim calcmode="lin" valueType="num">
                                      <p:cBhvr>
                                        <p:cTn id="48" dur="1000"/>
                                        <p:tgtEl>
                                          <p:spTgt spid="26"/>
                                        </p:tgtEl>
                                        <p:attrNameLst>
                                          <p:attrName>ppt_y</p:attrName>
                                        </p:attrNameLst>
                                      </p:cBhvr>
                                      <p:tavLst>
                                        <p:tav tm="0">
                                          <p:val>
                                            <p:strVal val="ppt_y"/>
                                          </p:val>
                                        </p:tav>
                                        <p:tav tm="100000">
                                          <p:val>
                                            <p:strVal val="ppt_y+.1"/>
                                          </p:val>
                                        </p:tav>
                                      </p:tavLst>
                                    </p:anim>
                                    <p:set>
                                      <p:cBhvr>
                                        <p:cTn id="49" dur="1" fill="hold">
                                          <p:stCondLst>
                                            <p:cond delay="999"/>
                                          </p:stCondLst>
                                        </p:cTn>
                                        <p:tgtEl>
                                          <p:spTgt spid="26"/>
                                        </p:tgtEl>
                                        <p:attrNameLst>
                                          <p:attrName>style.visibility</p:attrName>
                                        </p:attrNameLst>
                                      </p:cBhvr>
                                      <p:to>
                                        <p:strVal val="hidden"/>
                                      </p:to>
                                    </p:set>
                                  </p:childTnLst>
                                </p:cTn>
                              </p:par>
                            </p:childTnLst>
                          </p:cTn>
                        </p:par>
                        <p:par>
                          <p:cTn id="50" fill="hold">
                            <p:stCondLst>
                              <p:cond delay="9500"/>
                            </p:stCondLst>
                            <p:childTnLst>
                              <p:par>
                                <p:cTn id="51" presetID="10" presetClass="entr" presetSubtype="0" fill="hold"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42" presetClass="path" presetSubtype="0" accel="50000" decel="50000" fill="hold" nodeType="withEffect">
                                  <p:stCondLst>
                                    <p:cond delay="0"/>
                                  </p:stCondLst>
                                  <p:childTnLst>
                                    <p:animMotion origin="layout" path="M -0.29609 0.19606 L 5E-6 -4.07407E-6 " pathEditMode="relative" rAng="0" ptsTypes="AA">
                                      <p:cBhvr>
                                        <p:cTn id="55" dur="2000" fill="hold"/>
                                        <p:tgtEl>
                                          <p:spTgt spid="28"/>
                                        </p:tgtEl>
                                        <p:attrNameLst>
                                          <p:attrName>ppt_x</p:attrName>
                                          <p:attrName>ppt_y</p:attrName>
                                        </p:attrNameLst>
                                      </p:cBhvr>
                                      <p:rCtr x="14857" y="-9838"/>
                                    </p:animMotion>
                                  </p:childTnLst>
                                </p:cTn>
                              </p:par>
                            </p:childTnLst>
                          </p:cTn>
                        </p:par>
                        <p:par>
                          <p:cTn id="56" fill="hold">
                            <p:stCondLst>
                              <p:cond delay="11500"/>
                            </p:stCondLst>
                            <p:childTnLst>
                              <p:par>
                                <p:cTn id="57" presetID="10" presetClass="entr" presetSubtype="0" fill="hold" nodeType="after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par>
                                <p:cTn id="60" presetID="42" presetClass="path" presetSubtype="0" accel="50000" decel="50000" fill="hold" nodeType="withEffect">
                                  <p:stCondLst>
                                    <p:cond delay="0"/>
                                  </p:stCondLst>
                                  <p:childTnLst>
                                    <p:animMotion origin="layout" path="M -0.29557 0.28796 L 3.75E-6 5.20417E-18 " pathEditMode="relative" rAng="0" ptsTypes="AA">
                                      <p:cBhvr>
                                        <p:cTn id="61" dur="2000" fill="hold"/>
                                        <p:tgtEl>
                                          <p:spTgt spid="29"/>
                                        </p:tgtEl>
                                        <p:attrNameLst>
                                          <p:attrName>ppt_x</p:attrName>
                                          <p:attrName>ppt_y</p:attrName>
                                        </p:attrNameLst>
                                      </p:cBhvr>
                                      <p:rCtr x="14896" y="-14606"/>
                                    </p:animMotion>
                                  </p:childTnLst>
                                </p:cTn>
                              </p:par>
                            </p:childTnLst>
                          </p:cTn>
                        </p:par>
                        <p:par>
                          <p:cTn id="62" fill="hold">
                            <p:stCondLst>
                              <p:cond delay="13500"/>
                            </p:stCondLst>
                            <p:childTnLst>
                              <p:par>
                                <p:cTn id="63" presetID="42" presetClass="exit" presetSubtype="0" fill="hold" nodeType="afterEffect">
                                  <p:stCondLst>
                                    <p:cond delay="0"/>
                                  </p:stCondLst>
                                  <p:childTnLst>
                                    <p:animEffect transition="out" filter="fade">
                                      <p:cBhvr>
                                        <p:cTn id="64" dur="1000"/>
                                        <p:tgtEl>
                                          <p:spTgt spid="28"/>
                                        </p:tgtEl>
                                      </p:cBhvr>
                                    </p:animEffect>
                                    <p:anim calcmode="lin" valueType="num">
                                      <p:cBhvr>
                                        <p:cTn id="65" dur="1000"/>
                                        <p:tgtEl>
                                          <p:spTgt spid="28"/>
                                        </p:tgtEl>
                                        <p:attrNameLst>
                                          <p:attrName>ppt_x</p:attrName>
                                        </p:attrNameLst>
                                      </p:cBhvr>
                                      <p:tavLst>
                                        <p:tav tm="0">
                                          <p:val>
                                            <p:strVal val="ppt_x"/>
                                          </p:val>
                                        </p:tav>
                                        <p:tav tm="100000">
                                          <p:val>
                                            <p:strVal val="ppt_x"/>
                                          </p:val>
                                        </p:tav>
                                      </p:tavLst>
                                    </p:anim>
                                    <p:anim calcmode="lin" valueType="num">
                                      <p:cBhvr>
                                        <p:cTn id="66" dur="1000"/>
                                        <p:tgtEl>
                                          <p:spTgt spid="28"/>
                                        </p:tgtEl>
                                        <p:attrNameLst>
                                          <p:attrName>ppt_y</p:attrName>
                                        </p:attrNameLst>
                                      </p:cBhvr>
                                      <p:tavLst>
                                        <p:tav tm="0">
                                          <p:val>
                                            <p:strVal val="ppt_y"/>
                                          </p:val>
                                        </p:tav>
                                        <p:tav tm="100000">
                                          <p:val>
                                            <p:strVal val="ppt_y+.1"/>
                                          </p:val>
                                        </p:tav>
                                      </p:tavLst>
                                    </p:anim>
                                    <p:set>
                                      <p:cBhvr>
                                        <p:cTn id="67" dur="1" fill="hold">
                                          <p:stCondLst>
                                            <p:cond delay="999"/>
                                          </p:stCondLst>
                                        </p:cTn>
                                        <p:tgtEl>
                                          <p:spTgt spid="28"/>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34">
                                            <p:txEl>
                                              <p:pRg st="0" end="0"/>
                                            </p:txEl>
                                          </p:spTgt>
                                        </p:tgtEl>
                                        <p:attrNameLst>
                                          <p:attrName>style.visibility</p:attrName>
                                        </p:attrNameLst>
                                      </p:cBhvr>
                                      <p:to>
                                        <p:strVal val="visible"/>
                                      </p:to>
                                    </p:set>
                                    <p:animEffect transition="in" filter="fade">
                                      <p:cBhvr>
                                        <p:cTn id="72" dur="1000"/>
                                        <p:tgtEl>
                                          <p:spTgt spid="34">
                                            <p:txEl>
                                              <p:pRg st="0" end="0"/>
                                            </p:txEl>
                                          </p:spTgt>
                                        </p:tgtEl>
                                      </p:cBhvr>
                                    </p:animEffect>
                                    <p:anim calcmode="lin" valueType="num">
                                      <p:cBhvr>
                                        <p:cTn id="73" dur="10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74" dur="1000" fill="hold"/>
                                        <p:tgtEl>
                                          <p:spTgt spid="34">
                                            <p:txEl>
                                              <p:pRg st="0" end="0"/>
                                            </p:txEl>
                                          </p:spTgt>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34">
                                            <p:txEl>
                                              <p:pRg st="1" end="1"/>
                                            </p:txEl>
                                          </p:spTgt>
                                        </p:tgtEl>
                                        <p:attrNameLst>
                                          <p:attrName>style.visibility</p:attrName>
                                        </p:attrNameLst>
                                      </p:cBhvr>
                                      <p:to>
                                        <p:strVal val="visible"/>
                                      </p:to>
                                    </p:set>
                                    <p:animEffect transition="in" filter="fade">
                                      <p:cBhvr>
                                        <p:cTn id="77" dur="1000"/>
                                        <p:tgtEl>
                                          <p:spTgt spid="34">
                                            <p:txEl>
                                              <p:pRg st="1" end="1"/>
                                            </p:txEl>
                                          </p:spTgt>
                                        </p:tgtEl>
                                      </p:cBhvr>
                                    </p:animEffect>
                                    <p:anim calcmode="lin" valueType="num">
                                      <p:cBhvr>
                                        <p:cTn id="78" dur="1000" fill="hold"/>
                                        <p:tgtEl>
                                          <p:spTgt spid="34">
                                            <p:txEl>
                                              <p:pRg st="1" end="1"/>
                                            </p:txEl>
                                          </p:spTgt>
                                        </p:tgtEl>
                                        <p:attrNameLst>
                                          <p:attrName>ppt_x</p:attrName>
                                        </p:attrNameLst>
                                      </p:cBhvr>
                                      <p:tavLst>
                                        <p:tav tm="0">
                                          <p:val>
                                            <p:strVal val="#ppt_x"/>
                                          </p:val>
                                        </p:tav>
                                        <p:tav tm="100000">
                                          <p:val>
                                            <p:strVal val="#ppt_x"/>
                                          </p:val>
                                        </p:tav>
                                      </p:tavLst>
                                    </p:anim>
                                    <p:anim calcmode="lin" valueType="num">
                                      <p:cBhvr>
                                        <p:cTn id="79" dur="1000" fill="hold"/>
                                        <p:tgtEl>
                                          <p:spTgt spid="34">
                                            <p:txEl>
                                              <p:pRg st="1" end="1"/>
                                            </p:txEl>
                                          </p:spTgt>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34">
                                            <p:txEl>
                                              <p:pRg st="2" end="2"/>
                                            </p:txEl>
                                          </p:spTgt>
                                        </p:tgtEl>
                                        <p:attrNameLst>
                                          <p:attrName>style.visibility</p:attrName>
                                        </p:attrNameLst>
                                      </p:cBhvr>
                                      <p:to>
                                        <p:strVal val="visible"/>
                                      </p:to>
                                    </p:set>
                                    <p:animEffect transition="in" filter="fade">
                                      <p:cBhvr>
                                        <p:cTn id="82" dur="1000"/>
                                        <p:tgtEl>
                                          <p:spTgt spid="34">
                                            <p:txEl>
                                              <p:pRg st="2" end="2"/>
                                            </p:txEl>
                                          </p:spTgt>
                                        </p:tgtEl>
                                      </p:cBhvr>
                                    </p:animEffect>
                                    <p:anim calcmode="lin" valueType="num">
                                      <p:cBhvr>
                                        <p:cTn id="83" dur="1000" fill="hold"/>
                                        <p:tgtEl>
                                          <p:spTgt spid="34">
                                            <p:txEl>
                                              <p:pRg st="2" end="2"/>
                                            </p:txEl>
                                          </p:spTgt>
                                        </p:tgtEl>
                                        <p:attrNameLst>
                                          <p:attrName>ppt_x</p:attrName>
                                        </p:attrNameLst>
                                      </p:cBhvr>
                                      <p:tavLst>
                                        <p:tav tm="0">
                                          <p:val>
                                            <p:strVal val="#ppt_x"/>
                                          </p:val>
                                        </p:tav>
                                        <p:tav tm="100000">
                                          <p:val>
                                            <p:strVal val="#ppt_x"/>
                                          </p:val>
                                        </p:tav>
                                      </p:tavLst>
                                    </p:anim>
                                    <p:anim calcmode="lin" valueType="num">
                                      <p:cBhvr>
                                        <p:cTn id="84" dur="1000" fill="hold"/>
                                        <p:tgtEl>
                                          <p:spTgt spid="3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grpId="0" nodeType="clickEffect">
                                  <p:stCondLst>
                                    <p:cond delay="0"/>
                                  </p:stCondLst>
                                  <p:childTnLst>
                                    <p:set>
                                      <p:cBhvr>
                                        <p:cTn id="88" dur="1" fill="hold">
                                          <p:stCondLst>
                                            <p:cond delay="0"/>
                                          </p:stCondLst>
                                        </p:cTn>
                                        <p:tgtEl>
                                          <p:spTgt spid="34">
                                            <p:txEl>
                                              <p:pRg st="3" end="3"/>
                                            </p:txEl>
                                          </p:spTgt>
                                        </p:tgtEl>
                                        <p:attrNameLst>
                                          <p:attrName>style.visibility</p:attrName>
                                        </p:attrNameLst>
                                      </p:cBhvr>
                                      <p:to>
                                        <p:strVal val="visible"/>
                                      </p:to>
                                    </p:set>
                                    <p:animEffect transition="in" filter="fade">
                                      <p:cBhvr>
                                        <p:cTn id="89" dur="1000"/>
                                        <p:tgtEl>
                                          <p:spTgt spid="34">
                                            <p:txEl>
                                              <p:pRg st="3" end="3"/>
                                            </p:txEl>
                                          </p:spTgt>
                                        </p:tgtEl>
                                      </p:cBhvr>
                                    </p:animEffect>
                                    <p:anim calcmode="lin" valueType="num">
                                      <p:cBhvr>
                                        <p:cTn id="90" dur="1000" fill="hold"/>
                                        <p:tgtEl>
                                          <p:spTgt spid="34">
                                            <p:txEl>
                                              <p:pRg st="3" end="3"/>
                                            </p:txEl>
                                          </p:spTgt>
                                        </p:tgtEl>
                                        <p:attrNameLst>
                                          <p:attrName>ppt_x</p:attrName>
                                        </p:attrNameLst>
                                      </p:cBhvr>
                                      <p:tavLst>
                                        <p:tav tm="0">
                                          <p:val>
                                            <p:strVal val="#ppt_x"/>
                                          </p:val>
                                        </p:tav>
                                        <p:tav tm="100000">
                                          <p:val>
                                            <p:strVal val="#ppt_x"/>
                                          </p:val>
                                        </p:tav>
                                      </p:tavLst>
                                    </p:anim>
                                    <p:anim calcmode="lin" valueType="num">
                                      <p:cBhvr>
                                        <p:cTn id="91" dur="1000" fill="hold"/>
                                        <p:tgtEl>
                                          <p:spTgt spid="3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34"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05457" y="1744135"/>
            <a:ext cx="1435008" cy="1446550"/>
          </a:xfrm>
          <a:prstGeom prst="rect">
            <a:avLst/>
          </a:prstGeom>
          <a:noFill/>
        </p:spPr>
        <p:txBody>
          <a:bodyPr wrap="none" rtlCol="0">
            <a:spAutoFit/>
          </a:bodyPr>
          <a:lstStyle/>
          <a:p>
            <a:r>
              <a:rPr lang="en-US" altLang="zh-CN" sz="8800" dirty="0">
                <a:solidFill>
                  <a:schemeClr val="accent1">
                    <a:lumMod val="50000"/>
                  </a:schemeClr>
                </a:solidFill>
              </a:rPr>
              <a:t>01</a:t>
            </a:r>
            <a:endParaRPr lang="zh-CN" altLang="en-US" sz="8800" dirty="0">
              <a:solidFill>
                <a:schemeClr val="accent1">
                  <a:lumMod val="50000"/>
                </a:schemeClr>
              </a:solidFill>
            </a:endParaRPr>
          </a:p>
        </p:txBody>
      </p:sp>
      <p:sp>
        <p:nvSpPr>
          <p:cNvPr id="3" name="文本框 2"/>
          <p:cNvSpPr txBox="1"/>
          <p:nvPr/>
        </p:nvSpPr>
        <p:spPr>
          <a:xfrm>
            <a:off x="3241977" y="1744135"/>
            <a:ext cx="1435008" cy="1446550"/>
          </a:xfrm>
          <a:prstGeom prst="rect">
            <a:avLst/>
          </a:prstGeom>
          <a:noFill/>
        </p:spPr>
        <p:txBody>
          <a:bodyPr wrap="none" rtlCol="0">
            <a:spAutoFit/>
          </a:bodyPr>
          <a:lstStyle/>
          <a:p>
            <a:r>
              <a:rPr lang="en-US" altLang="zh-CN" sz="8800" dirty="0">
                <a:solidFill>
                  <a:schemeClr val="accent1">
                    <a:lumMod val="50000"/>
                  </a:schemeClr>
                </a:solidFill>
              </a:rPr>
              <a:t>02</a:t>
            </a:r>
            <a:endParaRPr lang="zh-CN" altLang="en-US" sz="8800" dirty="0">
              <a:solidFill>
                <a:schemeClr val="accent1">
                  <a:lumMod val="50000"/>
                </a:schemeClr>
              </a:solidFill>
            </a:endParaRPr>
          </a:p>
        </p:txBody>
      </p:sp>
      <p:sp>
        <p:nvSpPr>
          <p:cNvPr id="4" name="文本框 3"/>
          <p:cNvSpPr txBox="1"/>
          <p:nvPr/>
        </p:nvSpPr>
        <p:spPr>
          <a:xfrm>
            <a:off x="5378497" y="1744135"/>
            <a:ext cx="1435008" cy="1446550"/>
          </a:xfrm>
          <a:prstGeom prst="rect">
            <a:avLst/>
          </a:prstGeom>
          <a:noFill/>
        </p:spPr>
        <p:txBody>
          <a:bodyPr wrap="none" rtlCol="0">
            <a:spAutoFit/>
          </a:bodyPr>
          <a:lstStyle/>
          <a:p>
            <a:r>
              <a:rPr lang="en-US" altLang="zh-CN" sz="8800" dirty="0">
                <a:solidFill>
                  <a:schemeClr val="accent1">
                    <a:lumMod val="50000"/>
                  </a:schemeClr>
                </a:solidFill>
              </a:rPr>
              <a:t>03</a:t>
            </a:r>
            <a:endParaRPr lang="zh-CN" altLang="en-US" sz="8800" dirty="0">
              <a:solidFill>
                <a:schemeClr val="accent1">
                  <a:lumMod val="50000"/>
                </a:schemeClr>
              </a:solidFill>
            </a:endParaRPr>
          </a:p>
        </p:txBody>
      </p:sp>
      <p:sp>
        <p:nvSpPr>
          <p:cNvPr id="5" name="文本框 4"/>
          <p:cNvSpPr txBox="1"/>
          <p:nvPr/>
        </p:nvSpPr>
        <p:spPr>
          <a:xfrm>
            <a:off x="7515017" y="1744135"/>
            <a:ext cx="1435008" cy="1446550"/>
          </a:xfrm>
          <a:prstGeom prst="rect">
            <a:avLst/>
          </a:prstGeom>
          <a:noFill/>
        </p:spPr>
        <p:txBody>
          <a:bodyPr wrap="none" rtlCol="0">
            <a:spAutoFit/>
          </a:bodyPr>
          <a:lstStyle/>
          <a:p>
            <a:r>
              <a:rPr lang="en-US" altLang="zh-CN" sz="8800" dirty="0">
                <a:solidFill>
                  <a:schemeClr val="accent1">
                    <a:lumMod val="50000"/>
                  </a:schemeClr>
                </a:solidFill>
              </a:rPr>
              <a:t>04</a:t>
            </a:r>
            <a:endParaRPr lang="zh-CN" altLang="en-US" sz="8800" dirty="0">
              <a:solidFill>
                <a:schemeClr val="accent1">
                  <a:lumMod val="50000"/>
                </a:schemeClr>
              </a:solidFill>
            </a:endParaRPr>
          </a:p>
        </p:txBody>
      </p:sp>
      <p:sp>
        <p:nvSpPr>
          <p:cNvPr id="6" name="文本框 5"/>
          <p:cNvSpPr txBox="1"/>
          <p:nvPr/>
        </p:nvSpPr>
        <p:spPr>
          <a:xfrm>
            <a:off x="9651537" y="1744135"/>
            <a:ext cx="1435008" cy="1446550"/>
          </a:xfrm>
          <a:prstGeom prst="rect">
            <a:avLst/>
          </a:prstGeom>
          <a:noFill/>
        </p:spPr>
        <p:txBody>
          <a:bodyPr wrap="none" rtlCol="0">
            <a:spAutoFit/>
          </a:bodyPr>
          <a:lstStyle/>
          <a:p>
            <a:r>
              <a:rPr lang="en-US" altLang="zh-CN" sz="8800" dirty="0">
                <a:solidFill>
                  <a:schemeClr val="accent1">
                    <a:lumMod val="50000"/>
                  </a:schemeClr>
                </a:solidFill>
              </a:rPr>
              <a:t>05</a:t>
            </a:r>
            <a:endParaRPr lang="zh-CN" altLang="en-US" sz="8800" dirty="0">
              <a:solidFill>
                <a:schemeClr val="accent1">
                  <a:lumMod val="50000"/>
                </a:schemeClr>
              </a:solidFill>
            </a:endParaRPr>
          </a:p>
        </p:txBody>
      </p:sp>
      <p:grpSp>
        <p:nvGrpSpPr>
          <p:cNvPr id="12" name="组合 11"/>
          <p:cNvGrpSpPr/>
          <p:nvPr/>
        </p:nvGrpSpPr>
        <p:grpSpPr>
          <a:xfrm rot="21345802">
            <a:off x="658677" y="1192420"/>
            <a:ext cx="1049867" cy="4725785"/>
            <a:chOff x="575734" y="1277082"/>
            <a:chExt cx="1049866" cy="4725785"/>
          </a:xfrm>
        </p:grpSpPr>
        <p:cxnSp>
          <p:nvCxnSpPr>
            <p:cNvPr id="8" name="直接连接符 7"/>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1" name="矩形 10"/>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3" name="组合 12"/>
          <p:cNvGrpSpPr/>
          <p:nvPr/>
        </p:nvGrpSpPr>
        <p:grpSpPr>
          <a:xfrm rot="21345802">
            <a:off x="2767136" y="1192422"/>
            <a:ext cx="1049867" cy="4725785"/>
            <a:chOff x="575734" y="1277082"/>
            <a:chExt cx="1049866" cy="4725785"/>
          </a:xfrm>
        </p:grpSpPr>
        <p:cxnSp>
          <p:nvCxnSpPr>
            <p:cNvPr id="14" name="直接连接符 13"/>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矩形 14"/>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6" name="组合 15"/>
          <p:cNvGrpSpPr/>
          <p:nvPr/>
        </p:nvGrpSpPr>
        <p:grpSpPr>
          <a:xfrm rot="21345802">
            <a:off x="4889140" y="1192422"/>
            <a:ext cx="1049867" cy="4725785"/>
            <a:chOff x="575734" y="1277082"/>
            <a:chExt cx="1049866" cy="4725785"/>
          </a:xfrm>
        </p:grpSpPr>
        <p:cxnSp>
          <p:nvCxnSpPr>
            <p:cNvPr id="17" name="直接连接符 16"/>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矩形 17"/>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9" name="组合 18"/>
          <p:cNvGrpSpPr/>
          <p:nvPr/>
        </p:nvGrpSpPr>
        <p:grpSpPr>
          <a:xfrm rot="21345802">
            <a:off x="7054489" y="1192422"/>
            <a:ext cx="1049867" cy="4725785"/>
            <a:chOff x="575734" y="1277082"/>
            <a:chExt cx="1049866" cy="4725785"/>
          </a:xfrm>
        </p:grpSpPr>
        <p:cxnSp>
          <p:nvCxnSpPr>
            <p:cNvPr id="20" name="直接连接符 19"/>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1" name="矩形 20"/>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2" name="组合 21"/>
          <p:cNvGrpSpPr/>
          <p:nvPr/>
        </p:nvGrpSpPr>
        <p:grpSpPr>
          <a:xfrm rot="21345802">
            <a:off x="9162180" y="1192424"/>
            <a:ext cx="1049867" cy="4725785"/>
            <a:chOff x="575734" y="1277082"/>
            <a:chExt cx="1049866" cy="4725785"/>
          </a:xfrm>
        </p:grpSpPr>
        <p:cxnSp>
          <p:nvCxnSpPr>
            <p:cNvPr id="23" name="直接连接符 22"/>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4" name="矩形 23"/>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5" name="文本框 24"/>
          <p:cNvSpPr txBox="1"/>
          <p:nvPr/>
        </p:nvSpPr>
        <p:spPr>
          <a:xfrm>
            <a:off x="997364" y="5093216"/>
            <a:ext cx="1723549" cy="461665"/>
          </a:xfrm>
          <a:prstGeom prst="rect">
            <a:avLst/>
          </a:prstGeom>
          <a:noFill/>
        </p:spPr>
        <p:txBody>
          <a:bodyPr wrap="none" rtlCol="0">
            <a:spAutoFit/>
          </a:bodyPr>
          <a:lstStyle/>
          <a:p>
            <a:r>
              <a:rPr lang="zh-CN" altLang="en-US" sz="2400" b="1" dirty="0">
                <a:solidFill>
                  <a:schemeClr val="accent1">
                    <a:lumMod val="50000"/>
                  </a:schemeClr>
                </a:solidFill>
              </a:rPr>
              <a:t>内存与地址</a:t>
            </a:r>
          </a:p>
        </p:txBody>
      </p:sp>
      <p:sp>
        <p:nvSpPr>
          <p:cNvPr id="26" name="文本框 25"/>
          <p:cNvSpPr txBox="1"/>
          <p:nvPr/>
        </p:nvSpPr>
        <p:spPr>
          <a:xfrm>
            <a:off x="3123048" y="5093218"/>
            <a:ext cx="1415772" cy="461665"/>
          </a:xfrm>
          <a:prstGeom prst="rect">
            <a:avLst/>
          </a:prstGeom>
          <a:noFill/>
        </p:spPr>
        <p:txBody>
          <a:bodyPr wrap="none" rtlCol="0">
            <a:spAutoFit/>
          </a:bodyPr>
          <a:lstStyle/>
          <a:p>
            <a:r>
              <a:rPr lang="zh-CN" altLang="en-US" sz="2400" b="1" dirty="0">
                <a:solidFill>
                  <a:schemeClr val="accent1">
                    <a:lumMod val="50000"/>
                  </a:schemeClr>
                </a:solidFill>
              </a:rPr>
              <a:t>连续内存</a:t>
            </a:r>
          </a:p>
        </p:txBody>
      </p:sp>
      <p:sp>
        <p:nvSpPr>
          <p:cNvPr id="27" name="文本框 26"/>
          <p:cNvSpPr txBox="1"/>
          <p:nvPr/>
        </p:nvSpPr>
        <p:spPr>
          <a:xfrm>
            <a:off x="5248731" y="5093218"/>
            <a:ext cx="1723549" cy="461665"/>
          </a:xfrm>
          <a:prstGeom prst="rect">
            <a:avLst/>
          </a:prstGeom>
          <a:noFill/>
        </p:spPr>
        <p:txBody>
          <a:bodyPr wrap="none" rtlCol="0">
            <a:spAutoFit/>
          </a:bodyPr>
          <a:lstStyle/>
          <a:p>
            <a:r>
              <a:rPr lang="zh-CN" altLang="en-US" sz="2400" b="1" dirty="0">
                <a:solidFill>
                  <a:schemeClr val="accent1">
                    <a:lumMod val="50000"/>
                  </a:schemeClr>
                </a:solidFill>
              </a:rPr>
              <a:t>非连续内存</a:t>
            </a:r>
          </a:p>
        </p:txBody>
      </p:sp>
      <p:sp>
        <p:nvSpPr>
          <p:cNvPr id="28" name="文本框 27"/>
          <p:cNvSpPr txBox="1"/>
          <p:nvPr/>
        </p:nvSpPr>
        <p:spPr>
          <a:xfrm>
            <a:off x="7374415" y="5093218"/>
            <a:ext cx="1415772" cy="461665"/>
          </a:xfrm>
          <a:prstGeom prst="rect">
            <a:avLst/>
          </a:prstGeom>
          <a:noFill/>
        </p:spPr>
        <p:txBody>
          <a:bodyPr wrap="none" rtlCol="0">
            <a:spAutoFit/>
          </a:bodyPr>
          <a:lstStyle/>
          <a:p>
            <a:r>
              <a:rPr lang="zh-CN" altLang="en-US" sz="2400" b="1" dirty="0">
                <a:solidFill>
                  <a:schemeClr val="accent1">
                    <a:lumMod val="50000"/>
                  </a:schemeClr>
                </a:solidFill>
              </a:rPr>
              <a:t>虚拟存储</a:t>
            </a:r>
          </a:p>
        </p:txBody>
      </p:sp>
      <p:sp>
        <p:nvSpPr>
          <p:cNvPr id="29" name="文本框 28"/>
          <p:cNvSpPr txBox="1"/>
          <p:nvPr/>
        </p:nvSpPr>
        <p:spPr>
          <a:xfrm>
            <a:off x="9500099" y="5093218"/>
            <a:ext cx="2031325" cy="461665"/>
          </a:xfrm>
          <a:prstGeom prst="rect">
            <a:avLst/>
          </a:prstGeom>
          <a:noFill/>
        </p:spPr>
        <p:txBody>
          <a:bodyPr wrap="none" rtlCol="0">
            <a:spAutoFit/>
          </a:bodyPr>
          <a:lstStyle/>
          <a:p>
            <a:r>
              <a:rPr lang="zh-CN" altLang="en-US" sz="2400" b="1" dirty="0">
                <a:solidFill>
                  <a:schemeClr val="accent1">
                    <a:lumMod val="50000"/>
                  </a:schemeClr>
                </a:solidFill>
              </a:rPr>
              <a:t>页面置换算法</a:t>
            </a:r>
          </a:p>
        </p:txBody>
      </p:sp>
      <p:sp>
        <p:nvSpPr>
          <p:cNvPr id="31" name="矩形 30"/>
          <p:cNvSpPr/>
          <p:nvPr/>
        </p:nvSpPr>
        <p:spPr>
          <a:xfrm>
            <a:off x="0" y="228609"/>
            <a:ext cx="12191999" cy="1015663"/>
          </a:xfrm>
          <a:prstGeom prst="rect">
            <a:avLst/>
          </a:prstGeom>
        </p:spPr>
        <p:txBody>
          <a:bodyPr wrap="square">
            <a:spAutoFit/>
          </a:bodyPr>
          <a:lstStyle/>
          <a:p>
            <a:pPr algn="ctr"/>
            <a:r>
              <a:rPr lang="zh-CN" altLang="en-US" sz="6000" b="1" dirty="0">
                <a:solidFill>
                  <a:schemeClr val="accent1">
                    <a:lumMod val="50000"/>
                  </a:schemeClr>
                </a:solidFill>
              </a:rPr>
              <a:t>内存管理</a:t>
            </a:r>
          </a:p>
        </p:txBody>
      </p:sp>
      <p:cxnSp>
        <p:nvCxnSpPr>
          <p:cNvPr id="32" name="直接连接符 31"/>
          <p:cNvCxnSpPr>
            <a:cxnSpLocks/>
          </p:cNvCxnSpPr>
          <p:nvPr/>
        </p:nvCxnSpPr>
        <p:spPr>
          <a:xfrm>
            <a:off x="4538820" y="1298043"/>
            <a:ext cx="3114708" cy="0"/>
          </a:xfrm>
          <a:prstGeom prst="line">
            <a:avLst/>
          </a:prstGeom>
          <a:ln>
            <a:solidFill>
              <a:schemeClr val="tx1">
                <a:lumMod val="85000"/>
                <a:lumOff val="1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2549752"/>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内存与地址</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303947" y="72410"/>
            <a:ext cx="1566454" cy="369332"/>
          </a:xfrm>
          <a:noFill/>
        </p:spPr>
        <p:txBody>
          <a:bodyPr wrap="square" rtlCol="0">
            <a:spAutoFit/>
          </a:bodyPr>
          <a:lstStyle/>
          <a:p>
            <a:r>
              <a:rPr lang="en-US" altLang="zh-CN" dirty="0">
                <a:solidFill>
                  <a:schemeClr val="bg1"/>
                </a:solidFill>
              </a:rPr>
              <a:t>02 </a:t>
            </a:r>
            <a:r>
              <a:rPr lang="zh-CN" altLang="en-US" dirty="0">
                <a:solidFill>
                  <a:schemeClr val="bg1"/>
                </a:solidFill>
              </a:rPr>
              <a:t>连续内存</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183209" y="72410"/>
            <a:ext cx="1822935" cy="369332"/>
          </a:xfrm>
        </p:spPr>
        <p:txBody>
          <a:bodyPr/>
          <a:lstStyle/>
          <a:p>
            <a:r>
              <a:rPr lang="en-US" altLang="zh-CN" dirty="0"/>
              <a:t>03 </a:t>
            </a:r>
            <a:r>
              <a:rPr lang="zh-CN" altLang="en-US" dirty="0"/>
              <a:t>非连续内存</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虚拟内存</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页面置换算法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1826141" cy="535531"/>
          </a:xfrm>
        </p:spPr>
        <p:txBody>
          <a:bodyPr/>
          <a:lstStyle/>
          <a:p>
            <a:pPr marL="0" indent="0">
              <a:buNone/>
            </a:pPr>
            <a:r>
              <a:rPr lang="zh-CN" altLang="en-US" dirty="0"/>
              <a:t>分配内存</a:t>
            </a:r>
          </a:p>
        </p:txBody>
      </p:sp>
      <p:sp>
        <p:nvSpPr>
          <p:cNvPr id="8" name="文本框 7">
            <a:extLst>
              <a:ext uri="{FF2B5EF4-FFF2-40B4-BE49-F238E27FC236}">
                <a16:creationId xmlns:a16="http://schemas.microsoft.com/office/drawing/2014/main" id="{EC25D2BE-394D-454F-BF3D-D73A48CFDFB3}"/>
              </a:ext>
            </a:extLst>
          </p:cNvPr>
          <p:cNvSpPr txBox="1"/>
          <p:nvPr/>
        </p:nvSpPr>
        <p:spPr>
          <a:xfrm>
            <a:off x="1100660" y="1755263"/>
            <a:ext cx="9988031" cy="3898888"/>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系统利用某种分配算法，从空闲分区链（表）中找到所需大小的分区</a:t>
            </a:r>
            <a:endParaRPr lang="en-US" altLang="zh-CN" sz="2400" b="1" dirty="0"/>
          </a:p>
          <a:p>
            <a:pPr marL="914389" lvl="1" indent="-457200">
              <a:lnSpc>
                <a:spcPct val="150000"/>
              </a:lnSpc>
              <a:buFont typeface="+mj-lt"/>
              <a:buAutoNum type="arabicPeriod"/>
            </a:pPr>
            <a:r>
              <a:rPr lang="zh-CN" altLang="en-US" sz="2400" b="1" dirty="0"/>
              <a:t>分区大小要大于需求的空间</a:t>
            </a:r>
            <a:r>
              <a:rPr lang="en-US" altLang="zh-CN" sz="2400" b="1" dirty="0"/>
              <a:t>(</a:t>
            </a:r>
            <a:r>
              <a:rPr lang="en-US" altLang="zh-CN" sz="2400" b="1" dirty="0" err="1"/>
              <a:t>m.size</a:t>
            </a:r>
            <a:r>
              <a:rPr lang="en-US" altLang="zh-CN" sz="2400" b="1" dirty="0"/>
              <a:t> &gt; </a:t>
            </a:r>
            <a:r>
              <a:rPr lang="en-US" altLang="zh-CN" sz="2400" b="1" dirty="0" err="1"/>
              <a:t>u.size</a:t>
            </a:r>
            <a:r>
              <a:rPr lang="en-US" altLang="zh-CN" sz="2400" b="1" dirty="0"/>
              <a:t>)</a:t>
            </a:r>
          </a:p>
          <a:p>
            <a:pPr marL="914389" lvl="1" indent="-457200">
              <a:lnSpc>
                <a:spcPct val="150000"/>
              </a:lnSpc>
              <a:buFont typeface="+mj-lt"/>
              <a:buAutoNum type="arabicPeriod"/>
            </a:pPr>
            <a:r>
              <a:rPr lang="zh-CN" altLang="en-US" sz="2400" b="1" dirty="0"/>
              <a:t>判断是否需要切割分区</a:t>
            </a:r>
            <a:r>
              <a:rPr lang="en-US" altLang="zh-CN" sz="2400" b="1" dirty="0"/>
              <a:t>(</a:t>
            </a:r>
            <a:r>
              <a:rPr lang="en-US" altLang="zh-CN" sz="2400" b="1" dirty="0" err="1"/>
              <a:t>m.size</a:t>
            </a:r>
            <a:r>
              <a:rPr lang="en-US" altLang="zh-CN" sz="2400" b="1" dirty="0"/>
              <a:t> – </a:t>
            </a:r>
            <a:r>
              <a:rPr lang="en-US" altLang="zh-CN" sz="2400" b="1" dirty="0" err="1"/>
              <a:t>u.size</a:t>
            </a:r>
            <a:r>
              <a:rPr lang="en-US" altLang="zh-CN" sz="2400" b="1" dirty="0"/>
              <a:t> &gt; size)</a:t>
            </a:r>
          </a:p>
          <a:p>
            <a:pPr marL="1371577" lvl="2" indent="-457200">
              <a:lnSpc>
                <a:spcPct val="150000"/>
              </a:lnSpc>
              <a:buFont typeface="+mj-ea"/>
              <a:buAutoNum type="circleNumDbPlain"/>
            </a:pPr>
            <a:r>
              <a:rPr lang="zh-CN" altLang="en-US" sz="2400" b="1" dirty="0"/>
              <a:t>如果不用切割，则从链表上摘下该分区</a:t>
            </a:r>
            <a:endParaRPr lang="en-US" altLang="zh-CN" sz="2400" b="1" dirty="0"/>
          </a:p>
          <a:p>
            <a:pPr marL="1371577" lvl="2" indent="-457200">
              <a:lnSpc>
                <a:spcPct val="150000"/>
              </a:lnSpc>
              <a:buFont typeface="+mj-ea"/>
              <a:buAutoNum type="circleNumDbPlain"/>
            </a:pPr>
            <a:r>
              <a:rPr lang="zh-CN" altLang="en-US" sz="2400" b="1" dirty="0"/>
              <a:t>否则，从该分区中按请求的大小划分出一块内存空间，余下的部分留在空闲分区链中</a:t>
            </a:r>
            <a:endParaRPr lang="en-US" altLang="zh-CN" sz="2400" b="1" dirty="0"/>
          </a:p>
          <a:p>
            <a:pPr marL="914389" lvl="1" indent="-457200">
              <a:lnSpc>
                <a:spcPct val="150000"/>
              </a:lnSpc>
              <a:buFont typeface="+mj-ea"/>
              <a:buAutoNum type="arabicPeriod"/>
            </a:pPr>
            <a:r>
              <a:rPr lang="zh-CN" altLang="en-US" sz="2400" b="1" dirty="0"/>
              <a:t>将取得的分区的首地址返回给用户</a:t>
            </a:r>
            <a:endParaRPr lang="en-US" altLang="zh-CN" sz="2400" b="1" dirty="0"/>
          </a:p>
        </p:txBody>
      </p:sp>
    </p:spTree>
    <p:extLst>
      <p:ext uri="{BB962C8B-B14F-4D97-AF65-F5344CB8AC3E}">
        <p14:creationId xmlns:p14="http://schemas.microsoft.com/office/powerpoint/2010/main" val="3548690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1000"/>
                                        <p:tgtEl>
                                          <p:spTgt spid="8">
                                            <p:txEl>
                                              <p:pRg st="1" end="1"/>
                                            </p:txEl>
                                          </p:spTgt>
                                        </p:tgtEl>
                                      </p:cBhvr>
                                    </p:animEffect>
                                    <p:anim calcmode="lin" valueType="num">
                                      <p:cBhvr>
                                        <p:cTn id="13"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1000"/>
                                        <p:tgtEl>
                                          <p:spTgt spid="8">
                                            <p:txEl>
                                              <p:pRg st="2" end="2"/>
                                            </p:txEl>
                                          </p:spTgt>
                                        </p:tgtEl>
                                      </p:cBhvr>
                                    </p:animEffect>
                                    <p:anim calcmode="lin" valueType="num">
                                      <p:cBhvr>
                                        <p:cTn id="18"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8">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1000"/>
                                        <p:tgtEl>
                                          <p:spTgt spid="8">
                                            <p:txEl>
                                              <p:pRg st="3" end="3"/>
                                            </p:txEl>
                                          </p:spTgt>
                                        </p:tgtEl>
                                      </p:cBhvr>
                                    </p:animEffect>
                                    <p:anim calcmode="lin" valueType="num">
                                      <p:cBhvr>
                                        <p:cTn id="23"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8">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1000"/>
                                        <p:tgtEl>
                                          <p:spTgt spid="8">
                                            <p:txEl>
                                              <p:pRg st="4" end="4"/>
                                            </p:txEl>
                                          </p:spTgt>
                                        </p:tgtEl>
                                      </p:cBhvr>
                                    </p:animEffect>
                                    <p:anim calcmode="lin" valueType="num">
                                      <p:cBhvr>
                                        <p:cTn id="28"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8">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1000"/>
                                        <p:tgtEl>
                                          <p:spTgt spid="8">
                                            <p:txEl>
                                              <p:pRg st="5" end="5"/>
                                            </p:txEl>
                                          </p:spTgt>
                                        </p:tgtEl>
                                      </p:cBhvr>
                                    </p:animEffect>
                                    <p:anim calcmode="lin" valueType="num">
                                      <p:cBhvr>
                                        <p:cTn id="33"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内存与地址</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303947" y="72410"/>
            <a:ext cx="1566454" cy="369332"/>
          </a:xfrm>
          <a:noFill/>
        </p:spPr>
        <p:txBody>
          <a:bodyPr wrap="square" rtlCol="0">
            <a:spAutoFit/>
          </a:bodyPr>
          <a:lstStyle/>
          <a:p>
            <a:r>
              <a:rPr lang="en-US" altLang="zh-CN" dirty="0">
                <a:solidFill>
                  <a:schemeClr val="bg1"/>
                </a:solidFill>
              </a:rPr>
              <a:t>02 </a:t>
            </a:r>
            <a:r>
              <a:rPr lang="zh-CN" altLang="en-US" dirty="0">
                <a:solidFill>
                  <a:schemeClr val="bg1"/>
                </a:solidFill>
              </a:rPr>
              <a:t>连续内存</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183209" y="72410"/>
            <a:ext cx="1822935" cy="369332"/>
          </a:xfrm>
        </p:spPr>
        <p:txBody>
          <a:bodyPr/>
          <a:lstStyle/>
          <a:p>
            <a:r>
              <a:rPr lang="en-US" altLang="zh-CN" dirty="0"/>
              <a:t>03 </a:t>
            </a:r>
            <a:r>
              <a:rPr lang="zh-CN" altLang="en-US" dirty="0"/>
              <a:t>非连续内存</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虚拟内存</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页面置换算法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1826141" cy="535531"/>
          </a:xfrm>
        </p:spPr>
        <p:txBody>
          <a:bodyPr/>
          <a:lstStyle/>
          <a:p>
            <a:pPr marL="0" indent="0">
              <a:buNone/>
            </a:pPr>
            <a:r>
              <a:rPr lang="zh-CN" altLang="en-US" dirty="0"/>
              <a:t>回收内存</a:t>
            </a:r>
          </a:p>
        </p:txBody>
      </p:sp>
      <p:sp>
        <p:nvSpPr>
          <p:cNvPr id="8" name="文本框 7">
            <a:extLst>
              <a:ext uri="{FF2B5EF4-FFF2-40B4-BE49-F238E27FC236}">
                <a16:creationId xmlns:a16="http://schemas.microsoft.com/office/drawing/2014/main" id="{EC25D2BE-394D-454F-BF3D-D73A48CFDFB3}"/>
              </a:ext>
            </a:extLst>
          </p:cNvPr>
          <p:cNvSpPr txBox="1"/>
          <p:nvPr/>
        </p:nvSpPr>
        <p:spPr>
          <a:xfrm>
            <a:off x="1289598" y="1755263"/>
            <a:ext cx="9988031" cy="4457823"/>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系统根据回收区的首地址，从空闲链表中找到相应的插入点</a:t>
            </a:r>
            <a:endParaRPr lang="en-US" altLang="zh-CN" sz="2400" b="1" dirty="0"/>
          </a:p>
          <a:p>
            <a:pPr marL="914389" lvl="1" indent="-457200">
              <a:lnSpc>
                <a:spcPct val="150000"/>
              </a:lnSpc>
              <a:buFont typeface="+mj-ea"/>
              <a:buAutoNum type="circleNumDbPlain"/>
            </a:pPr>
            <a:r>
              <a:rPr lang="zh-CN" altLang="en-US" sz="2400" b="1" dirty="0"/>
              <a:t>回收区与插入点</a:t>
            </a:r>
            <a:r>
              <a:rPr lang="zh-CN" altLang="en-US" sz="2400" b="1" dirty="0">
                <a:solidFill>
                  <a:srgbClr val="FF0000"/>
                </a:solidFill>
              </a:rPr>
              <a:t>前</a:t>
            </a:r>
            <a:r>
              <a:rPr lang="zh-CN" altLang="en-US" sz="2400" b="1" dirty="0"/>
              <a:t>的一个空闲分区</a:t>
            </a:r>
            <a:r>
              <a:rPr lang="en-US" altLang="zh-CN" sz="2400" b="1" dirty="0"/>
              <a:t>F1</a:t>
            </a:r>
            <a:r>
              <a:rPr lang="zh-CN" altLang="en-US" sz="2400" b="1" dirty="0">
                <a:solidFill>
                  <a:srgbClr val="FF0000"/>
                </a:solidFill>
              </a:rPr>
              <a:t>相邻</a:t>
            </a:r>
            <a:r>
              <a:rPr lang="zh-CN" altLang="en-US" sz="2400" b="1" dirty="0"/>
              <a:t>，只需修改</a:t>
            </a:r>
            <a:r>
              <a:rPr lang="en-US" altLang="zh-CN" sz="2400" b="1" dirty="0"/>
              <a:t>F1</a:t>
            </a:r>
            <a:r>
              <a:rPr lang="zh-CN" altLang="en-US" sz="2400" b="1" dirty="0"/>
              <a:t>的大小</a:t>
            </a:r>
          </a:p>
          <a:p>
            <a:pPr marL="914389" lvl="1" indent="-457200">
              <a:lnSpc>
                <a:spcPct val="150000"/>
              </a:lnSpc>
              <a:buFont typeface="+mj-ea"/>
              <a:buAutoNum type="circleNumDbPlain"/>
            </a:pPr>
            <a:r>
              <a:rPr lang="zh-CN" altLang="en-US" sz="2400" b="1" dirty="0"/>
              <a:t>回收区与插入点</a:t>
            </a:r>
            <a:r>
              <a:rPr lang="zh-CN" altLang="en-US" sz="2400" b="1" dirty="0">
                <a:solidFill>
                  <a:srgbClr val="FF0000"/>
                </a:solidFill>
              </a:rPr>
              <a:t>后</a:t>
            </a:r>
            <a:r>
              <a:rPr lang="zh-CN" altLang="en-US" sz="2400" b="1" dirty="0"/>
              <a:t>的一个空闲分区</a:t>
            </a:r>
            <a:r>
              <a:rPr lang="en-US" altLang="zh-CN" sz="2400" b="1" dirty="0"/>
              <a:t>F2</a:t>
            </a:r>
            <a:r>
              <a:rPr lang="zh-CN" altLang="en-US" sz="2400" b="1" dirty="0">
                <a:solidFill>
                  <a:srgbClr val="FF0000"/>
                </a:solidFill>
              </a:rPr>
              <a:t>相邻</a:t>
            </a:r>
            <a:r>
              <a:rPr lang="zh-CN" altLang="en-US" sz="2400" b="1" dirty="0"/>
              <a:t>，修改</a:t>
            </a:r>
            <a:r>
              <a:rPr lang="en-US" altLang="zh-CN" sz="2400" b="1" dirty="0"/>
              <a:t>F2</a:t>
            </a:r>
            <a:r>
              <a:rPr lang="zh-CN" altLang="en-US" sz="2400" b="1" dirty="0"/>
              <a:t>分区的起始地址和空间大小</a:t>
            </a:r>
          </a:p>
          <a:p>
            <a:pPr marL="914389" lvl="1" indent="-457200">
              <a:lnSpc>
                <a:spcPct val="150000"/>
              </a:lnSpc>
              <a:buFont typeface="+mj-ea"/>
              <a:buAutoNum type="circleNumDbPlain"/>
            </a:pPr>
            <a:r>
              <a:rPr lang="zh-CN" altLang="en-US" sz="2400" b="1" dirty="0"/>
              <a:t>回收区与插入点的</a:t>
            </a:r>
            <a:r>
              <a:rPr lang="zh-CN" altLang="en-US" sz="2400" b="1" dirty="0">
                <a:solidFill>
                  <a:srgbClr val="FF0000"/>
                </a:solidFill>
              </a:rPr>
              <a:t>前后</a:t>
            </a:r>
            <a:r>
              <a:rPr lang="zh-CN" altLang="en-US" sz="2400" b="1" dirty="0"/>
              <a:t>两个分区都相邻，修改</a:t>
            </a:r>
            <a:r>
              <a:rPr lang="en-US" altLang="zh-CN" sz="2400" b="1" dirty="0"/>
              <a:t>F1</a:t>
            </a:r>
            <a:r>
              <a:rPr lang="zh-CN" altLang="en-US" sz="2400" b="1" dirty="0"/>
              <a:t>的大小，从分区表中删除</a:t>
            </a:r>
            <a:r>
              <a:rPr lang="en-US" altLang="zh-CN" sz="2400" b="1" dirty="0"/>
              <a:t>F2</a:t>
            </a:r>
            <a:r>
              <a:rPr lang="zh-CN" altLang="en-US" sz="2400" b="1" dirty="0"/>
              <a:t>分区</a:t>
            </a:r>
          </a:p>
          <a:p>
            <a:pPr marL="914389" lvl="1" indent="-457200">
              <a:lnSpc>
                <a:spcPct val="150000"/>
              </a:lnSpc>
              <a:buFont typeface="+mj-ea"/>
              <a:buAutoNum type="circleNumDbPlain"/>
            </a:pPr>
            <a:r>
              <a:rPr lang="zh-CN" altLang="en-US" sz="2400" b="1" dirty="0"/>
              <a:t>回收区与插入点的前后两个分区</a:t>
            </a:r>
            <a:r>
              <a:rPr lang="zh-CN" altLang="en-US" sz="2400" b="1" dirty="0">
                <a:solidFill>
                  <a:srgbClr val="FF0000"/>
                </a:solidFill>
              </a:rPr>
              <a:t>都不相邻</a:t>
            </a:r>
            <a:r>
              <a:rPr lang="zh-CN" altLang="en-US" sz="2400" b="1" dirty="0"/>
              <a:t>，为回收区创建一个空闲分区表项</a:t>
            </a:r>
            <a:endParaRPr lang="en-US" altLang="zh-CN" sz="2400" b="1" dirty="0"/>
          </a:p>
        </p:txBody>
      </p:sp>
    </p:spTree>
    <p:extLst>
      <p:ext uri="{BB962C8B-B14F-4D97-AF65-F5344CB8AC3E}">
        <p14:creationId xmlns:p14="http://schemas.microsoft.com/office/powerpoint/2010/main" val="2736989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1000"/>
                                        <p:tgtEl>
                                          <p:spTgt spid="8">
                                            <p:txEl>
                                              <p:pRg st="1" end="1"/>
                                            </p:txEl>
                                          </p:spTgt>
                                        </p:tgtEl>
                                      </p:cBhvr>
                                    </p:animEffect>
                                    <p:anim calcmode="lin" valueType="num">
                                      <p:cBhvr>
                                        <p:cTn id="13"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1000"/>
                                        <p:tgtEl>
                                          <p:spTgt spid="8">
                                            <p:txEl>
                                              <p:pRg st="2" end="2"/>
                                            </p:txEl>
                                          </p:spTgt>
                                        </p:tgtEl>
                                      </p:cBhvr>
                                    </p:animEffect>
                                    <p:anim calcmode="lin" valueType="num">
                                      <p:cBhvr>
                                        <p:cTn id="18"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8">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1000"/>
                                        <p:tgtEl>
                                          <p:spTgt spid="8">
                                            <p:txEl>
                                              <p:pRg st="3" end="3"/>
                                            </p:txEl>
                                          </p:spTgt>
                                        </p:tgtEl>
                                      </p:cBhvr>
                                    </p:animEffect>
                                    <p:anim calcmode="lin" valueType="num">
                                      <p:cBhvr>
                                        <p:cTn id="23"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8">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1000"/>
                                        <p:tgtEl>
                                          <p:spTgt spid="8">
                                            <p:txEl>
                                              <p:pRg st="4" end="4"/>
                                            </p:txEl>
                                          </p:spTgt>
                                        </p:tgtEl>
                                      </p:cBhvr>
                                    </p:animEffect>
                                    <p:anim calcmode="lin" valueType="num">
                                      <p:cBhvr>
                                        <p:cTn id="28"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内存与地址</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303947" y="72410"/>
            <a:ext cx="1566454" cy="369332"/>
          </a:xfrm>
          <a:noFill/>
        </p:spPr>
        <p:txBody>
          <a:bodyPr wrap="square" rtlCol="0">
            <a:spAutoFit/>
          </a:bodyPr>
          <a:lstStyle/>
          <a:p>
            <a:r>
              <a:rPr lang="en-US" altLang="zh-CN" dirty="0">
                <a:solidFill>
                  <a:schemeClr val="bg1"/>
                </a:solidFill>
              </a:rPr>
              <a:t>02 </a:t>
            </a:r>
            <a:r>
              <a:rPr lang="zh-CN" altLang="en-US" dirty="0">
                <a:solidFill>
                  <a:schemeClr val="bg1"/>
                </a:solidFill>
              </a:rPr>
              <a:t>连续内存</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183209" y="72410"/>
            <a:ext cx="1822935" cy="369332"/>
          </a:xfrm>
        </p:spPr>
        <p:txBody>
          <a:bodyPr/>
          <a:lstStyle/>
          <a:p>
            <a:r>
              <a:rPr lang="en-US" altLang="zh-CN" dirty="0"/>
              <a:t>03 </a:t>
            </a:r>
            <a:r>
              <a:rPr lang="zh-CN" altLang="en-US" dirty="0"/>
              <a:t>非连续内存</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虚拟内存</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页面置换算法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2646878" cy="535531"/>
          </a:xfrm>
        </p:spPr>
        <p:txBody>
          <a:bodyPr/>
          <a:lstStyle/>
          <a:p>
            <a:pPr marL="0" indent="0">
              <a:buNone/>
            </a:pPr>
            <a:r>
              <a:rPr lang="zh-CN" altLang="en-US" dirty="0"/>
              <a:t>最先匹配策略</a:t>
            </a:r>
          </a:p>
        </p:txBody>
      </p:sp>
      <p:sp>
        <p:nvSpPr>
          <p:cNvPr id="8" name="文本框 7">
            <a:extLst>
              <a:ext uri="{FF2B5EF4-FFF2-40B4-BE49-F238E27FC236}">
                <a16:creationId xmlns:a16="http://schemas.microsoft.com/office/drawing/2014/main" id="{EC25D2BE-394D-454F-BF3D-D73A48CFDFB3}"/>
              </a:ext>
            </a:extLst>
          </p:cNvPr>
          <p:cNvSpPr txBox="1"/>
          <p:nvPr/>
        </p:nvSpPr>
        <p:spPr>
          <a:xfrm>
            <a:off x="859031" y="1755263"/>
            <a:ext cx="4614669" cy="3903826"/>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en-US" altLang="zh-CN" sz="2400" b="1" dirty="0"/>
              <a:t>First Fit Allocation</a:t>
            </a:r>
          </a:p>
          <a:p>
            <a:pPr marL="342900" indent="-342900" algn="l">
              <a:lnSpc>
                <a:spcPct val="150000"/>
              </a:lnSpc>
              <a:buFont typeface="Wingdings" panose="05000000000000000000" pitchFamily="2" charset="2"/>
              <a:buChar char="Ø"/>
            </a:pPr>
            <a:r>
              <a:rPr lang="zh-CN" altLang="en-US" sz="2400" b="1" dirty="0"/>
              <a:t>思路</a:t>
            </a:r>
            <a:endParaRPr lang="en-US" altLang="zh-CN" sz="2400" b="1" dirty="0"/>
          </a:p>
          <a:p>
            <a:pPr marL="800089" lvl="1" indent="-342900">
              <a:lnSpc>
                <a:spcPct val="150000"/>
              </a:lnSpc>
              <a:buFont typeface="Wingdings" panose="05000000000000000000" pitchFamily="2" charset="2"/>
              <a:buChar char="Ø"/>
            </a:pPr>
            <a:r>
              <a:rPr lang="zh-CN" altLang="en-US" sz="2400" b="1" dirty="0"/>
              <a:t>分配</a:t>
            </a:r>
            <a:r>
              <a:rPr lang="en-US" altLang="zh-CN" sz="2400" b="1" dirty="0"/>
              <a:t>n</a:t>
            </a:r>
            <a:r>
              <a:rPr lang="zh-CN" altLang="en-US" sz="2400" b="1" dirty="0"/>
              <a:t>个字节，使用第一个可用空间比</a:t>
            </a:r>
            <a:r>
              <a:rPr lang="en-US" altLang="zh-CN" sz="2400" b="1" dirty="0"/>
              <a:t>n</a:t>
            </a:r>
            <a:r>
              <a:rPr lang="zh-CN" altLang="en-US" sz="2400" b="1" dirty="0"/>
              <a:t>大的空闲块</a:t>
            </a:r>
            <a:endParaRPr lang="en-US" altLang="zh-CN" sz="2400" b="1" dirty="0"/>
          </a:p>
          <a:p>
            <a:pPr marL="800089" lvl="1" indent="-342900">
              <a:lnSpc>
                <a:spcPct val="150000"/>
              </a:lnSpc>
              <a:buFont typeface="Wingdings" panose="05000000000000000000" pitchFamily="2" charset="2"/>
              <a:buChar char="Ø"/>
            </a:pPr>
            <a:endParaRPr lang="en-US" altLang="zh-CN" sz="2400" b="1" dirty="0"/>
          </a:p>
          <a:p>
            <a:pPr marL="342900" indent="-342900">
              <a:lnSpc>
                <a:spcPct val="150000"/>
              </a:lnSpc>
              <a:buFont typeface="Wingdings" panose="05000000000000000000" pitchFamily="2" charset="2"/>
              <a:buChar char="Ø"/>
            </a:pPr>
            <a:r>
              <a:rPr lang="zh-CN" altLang="en-US" sz="2400" b="1" dirty="0"/>
              <a:t>分配</a:t>
            </a:r>
            <a:r>
              <a:rPr lang="en-US" altLang="zh-CN" sz="2400" b="1" dirty="0"/>
              <a:t>400</a:t>
            </a:r>
            <a:r>
              <a:rPr lang="zh-CN" altLang="en-US" sz="2400" b="1" dirty="0"/>
              <a:t>字节的空间，使用第一个</a:t>
            </a:r>
            <a:r>
              <a:rPr lang="en-US" altLang="zh-CN" sz="2400" b="1" dirty="0"/>
              <a:t>1KB</a:t>
            </a:r>
            <a:r>
              <a:rPr lang="zh-CN" altLang="en-US" sz="2400" b="1" dirty="0"/>
              <a:t>的空闲块</a:t>
            </a:r>
            <a:endParaRPr lang="en-US" altLang="zh-CN" sz="2400" b="1" dirty="0"/>
          </a:p>
        </p:txBody>
      </p:sp>
      <p:pic>
        <p:nvPicPr>
          <p:cNvPr id="12" name="图片 11">
            <a:extLst>
              <a:ext uri="{FF2B5EF4-FFF2-40B4-BE49-F238E27FC236}">
                <a16:creationId xmlns:a16="http://schemas.microsoft.com/office/drawing/2014/main" id="{877F2736-0977-4618-92A3-74B4C07B5A48}"/>
              </a:ext>
            </a:extLst>
          </p:cNvPr>
          <p:cNvPicPr>
            <a:picLocks noChangeAspect="1"/>
          </p:cNvPicPr>
          <p:nvPr/>
        </p:nvPicPr>
        <p:blipFill>
          <a:blip r:embed="rId2"/>
          <a:stretch>
            <a:fillRect/>
          </a:stretch>
        </p:blipFill>
        <p:spPr>
          <a:xfrm>
            <a:off x="5974822" y="1450057"/>
            <a:ext cx="2915672" cy="5308237"/>
          </a:xfrm>
          <a:prstGeom prst="rect">
            <a:avLst/>
          </a:prstGeom>
        </p:spPr>
      </p:pic>
      <p:pic>
        <p:nvPicPr>
          <p:cNvPr id="14" name="图片 13">
            <a:extLst>
              <a:ext uri="{FF2B5EF4-FFF2-40B4-BE49-F238E27FC236}">
                <a16:creationId xmlns:a16="http://schemas.microsoft.com/office/drawing/2014/main" id="{DF68EAA6-E7F9-4462-AA8B-037D4626509E}"/>
              </a:ext>
            </a:extLst>
          </p:cNvPr>
          <p:cNvPicPr>
            <a:picLocks noChangeAspect="1"/>
          </p:cNvPicPr>
          <p:nvPr/>
        </p:nvPicPr>
        <p:blipFill>
          <a:blip r:embed="rId3"/>
          <a:stretch>
            <a:fillRect/>
          </a:stretch>
        </p:blipFill>
        <p:spPr>
          <a:xfrm>
            <a:off x="8193434" y="3171554"/>
            <a:ext cx="850920" cy="782845"/>
          </a:xfrm>
          <a:prstGeom prst="rect">
            <a:avLst/>
          </a:prstGeom>
        </p:spPr>
      </p:pic>
      <p:pic>
        <p:nvPicPr>
          <p:cNvPr id="15" name="图片 14">
            <a:extLst>
              <a:ext uri="{FF2B5EF4-FFF2-40B4-BE49-F238E27FC236}">
                <a16:creationId xmlns:a16="http://schemas.microsoft.com/office/drawing/2014/main" id="{003CB6AC-AB5D-4F53-ABF2-060B50F216CE}"/>
              </a:ext>
            </a:extLst>
          </p:cNvPr>
          <p:cNvPicPr>
            <a:picLocks noChangeAspect="1"/>
          </p:cNvPicPr>
          <p:nvPr/>
        </p:nvPicPr>
        <p:blipFill>
          <a:blip r:embed="rId4"/>
          <a:stretch>
            <a:fillRect/>
          </a:stretch>
        </p:blipFill>
        <p:spPr>
          <a:xfrm>
            <a:off x="9198214" y="1450057"/>
            <a:ext cx="1951585" cy="4492009"/>
          </a:xfrm>
          <a:prstGeom prst="rect">
            <a:avLst/>
          </a:prstGeom>
        </p:spPr>
      </p:pic>
      <p:sp>
        <p:nvSpPr>
          <p:cNvPr id="37" name="矩形 36">
            <a:extLst>
              <a:ext uri="{FF2B5EF4-FFF2-40B4-BE49-F238E27FC236}">
                <a16:creationId xmlns:a16="http://schemas.microsoft.com/office/drawing/2014/main" id="{0663996E-AB89-4DCC-8375-08C8FD5618DC}"/>
              </a:ext>
            </a:extLst>
          </p:cNvPr>
          <p:cNvSpPr/>
          <p:nvPr/>
        </p:nvSpPr>
        <p:spPr>
          <a:xfrm>
            <a:off x="9236314" y="1450057"/>
            <a:ext cx="1876186" cy="34699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6630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1000"/>
                                        <p:tgtEl>
                                          <p:spTgt spid="8">
                                            <p:txEl>
                                              <p:pRg st="1" end="1"/>
                                            </p:txEl>
                                          </p:spTgt>
                                        </p:tgtEl>
                                      </p:cBhvr>
                                    </p:animEffect>
                                    <p:anim calcmode="lin" valueType="num">
                                      <p:cBhvr>
                                        <p:cTn id="1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Effect transition="in" filter="fade">
                                      <p:cBhvr>
                                        <p:cTn id="19" dur="1000"/>
                                        <p:tgtEl>
                                          <p:spTgt spid="8">
                                            <p:txEl>
                                              <p:pRg st="2" end="2"/>
                                            </p:txEl>
                                          </p:spTgt>
                                        </p:tgtEl>
                                      </p:cBhvr>
                                    </p:animEffect>
                                    <p:anim calcmode="lin" valueType="num">
                                      <p:cBhvr>
                                        <p:cTn id="20"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8">
                                            <p:txEl>
                                              <p:pRg st="4" end="4"/>
                                            </p:txEl>
                                          </p:spTgt>
                                        </p:tgtEl>
                                        <p:attrNameLst>
                                          <p:attrName>style.visibility</p:attrName>
                                        </p:attrNameLst>
                                      </p:cBhvr>
                                      <p:to>
                                        <p:strVal val="visible"/>
                                      </p:to>
                                    </p:set>
                                    <p:animEffect transition="in" filter="fade">
                                      <p:cBhvr>
                                        <p:cTn id="26" dur="1000"/>
                                        <p:tgtEl>
                                          <p:spTgt spid="8">
                                            <p:txEl>
                                              <p:pRg st="4" end="4"/>
                                            </p:txEl>
                                          </p:spTgt>
                                        </p:tgtEl>
                                      </p:cBhvr>
                                    </p:animEffect>
                                    <p:anim calcmode="lin" valueType="num">
                                      <p:cBhvr>
                                        <p:cTn id="27"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childTnLst>
                          </p:cTn>
                        </p:par>
                        <p:par>
                          <p:cTn id="34" fill="hold">
                            <p:stCondLst>
                              <p:cond delay="500"/>
                            </p:stCondLst>
                            <p:childTnLst>
                              <p:par>
                                <p:cTn id="35" presetID="22" presetClass="entr" presetSubtype="4"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childTnLst>
                          </p:cTn>
                        </p:par>
                        <p:par>
                          <p:cTn id="38" fill="hold">
                            <p:stCondLst>
                              <p:cond delay="1000"/>
                            </p:stCondLst>
                            <p:childTnLst>
                              <p:par>
                                <p:cTn id="39" presetID="1" presetClass="entr" presetSubtype="0" fill="hold" grpId="1" nodeType="after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37"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内存与地址</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303947" y="72410"/>
            <a:ext cx="1566454" cy="369332"/>
          </a:xfrm>
          <a:noFill/>
        </p:spPr>
        <p:txBody>
          <a:bodyPr wrap="square" rtlCol="0">
            <a:spAutoFit/>
          </a:bodyPr>
          <a:lstStyle/>
          <a:p>
            <a:r>
              <a:rPr lang="en-US" altLang="zh-CN" dirty="0">
                <a:solidFill>
                  <a:schemeClr val="bg1"/>
                </a:solidFill>
              </a:rPr>
              <a:t>02 </a:t>
            </a:r>
            <a:r>
              <a:rPr lang="zh-CN" altLang="en-US" dirty="0">
                <a:solidFill>
                  <a:schemeClr val="bg1"/>
                </a:solidFill>
              </a:rPr>
              <a:t>连续内存</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183209" y="72410"/>
            <a:ext cx="1822935" cy="369332"/>
          </a:xfrm>
        </p:spPr>
        <p:txBody>
          <a:bodyPr/>
          <a:lstStyle/>
          <a:p>
            <a:r>
              <a:rPr lang="en-US" altLang="zh-CN" dirty="0"/>
              <a:t>03 </a:t>
            </a:r>
            <a:r>
              <a:rPr lang="zh-CN" altLang="en-US" dirty="0"/>
              <a:t>非连续内存</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虚拟内存</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页面置换算法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2646878" cy="535531"/>
          </a:xfrm>
        </p:spPr>
        <p:txBody>
          <a:bodyPr/>
          <a:lstStyle/>
          <a:p>
            <a:pPr marL="0" indent="0">
              <a:buNone/>
            </a:pPr>
            <a:r>
              <a:rPr lang="zh-CN" altLang="en-US" dirty="0"/>
              <a:t>最先匹配策略</a:t>
            </a:r>
          </a:p>
        </p:txBody>
      </p:sp>
      <p:sp>
        <p:nvSpPr>
          <p:cNvPr id="8" name="文本框 7">
            <a:extLst>
              <a:ext uri="{FF2B5EF4-FFF2-40B4-BE49-F238E27FC236}">
                <a16:creationId xmlns:a16="http://schemas.microsoft.com/office/drawing/2014/main" id="{EC25D2BE-394D-454F-BF3D-D73A48CFDFB3}"/>
              </a:ext>
            </a:extLst>
          </p:cNvPr>
          <p:cNvSpPr txBox="1"/>
          <p:nvPr/>
        </p:nvSpPr>
        <p:spPr>
          <a:xfrm>
            <a:off x="1520229" y="1602863"/>
            <a:ext cx="9096972" cy="5006883"/>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原理</a:t>
            </a:r>
            <a:endParaRPr lang="en-US" altLang="zh-CN" sz="2400" b="1" dirty="0"/>
          </a:p>
          <a:p>
            <a:pPr marL="800089" lvl="1" indent="-342900">
              <a:lnSpc>
                <a:spcPct val="150000"/>
              </a:lnSpc>
              <a:buFont typeface="Wingdings" panose="05000000000000000000" pitchFamily="2" charset="2"/>
              <a:buChar char="Ø"/>
            </a:pPr>
            <a:r>
              <a:rPr lang="zh-CN" altLang="en-US" sz="2400" b="1" dirty="0"/>
              <a:t>空闲分区列表按地址顺序排序</a:t>
            </a:r>
            <a:endParaRPr lang="en-US" altLang="zh-CN" sz="2400" b="1" dirty="0"/>
          </a:p>
          <a:p>
            <a:pPr marL="800089" lvl="1" indent="-342900">
              <a:lnSpc>
                <a:spcPct val="150000"/>
              </a:lnSpc>
              <a:buFont typeface="Wingdings" panose="05000000000000000000" pitchFamily="2" charset="2"/>
              <a:buChar char="Ø"/>
            </a:pPr>
            <a:r>
              <a:rPr lang="zh-CN" altLang="en-US" sz="2400" b="1" dirty="0"/>
              <a:t>分配过程，从头开始搜索一个比</a:t>
            </a:r>
            <a:r>
              <a:rPr lang="en-US" altLang="zh-CN" sz="2400" b="1" dirty="0"/>
              <a:t>n</a:t>
            </a:r>
            <a:r>
              <a:rPr lang="zh-CN" altLang="en-US" sz="2400" b="1" dirty="0"/>
              <a:t>大的分区</a:t>
            </a:r>
            <a:endParaRPr lang="en-US" altLang="zh-CN" sz="2400" b="1" dirty="0"/>
          </a:p>
          <a:p>
            <a:pPr marL="800089" lvl="1" indent="-342900">
              <a:lnSpc>
                <a:spcPct val="150000"/>
              </a:lnSpc>
              <a:buFont typeface="Wingdings" panose="05000000000000000000" pitchFamily="2" charset="2"/>
              <a:buChar char="Ø"/>
            </a:pPr>
            <a:r>
              <a:rPr lang="zh-CN" altLang="en-US" sz="2400" b="1" dirty="0"/>
              <a:t>释放分区时，检测是否可以与临近的空闲分区合并</a:t>
            </a:r>
            <a:endParaRPr lang="en-US" altLang="zh-CN" sz="2400" b="1" dirty="0"/>
          </a:p>
          <a:p>
            <a:pPr marL="342900" indent="-342900">
              <a:lnSpc>
                <a:spcPct val="150000"/>
              </a:lnSpc>
              <a:buFont typeface="Wingdings" panose="05000000000000000000" pitchFamily="2" charset="2"/>
              <a:buChar char="Ø"/>
            </a:pPr>
            <a:r>
              <a:rPr lang="zh-CN" altLang="en-US" sz="2400" b="1" dirty="0"/>
              <a:t>优点</a:t>
            </a:r>
            <a:endParaRPr lang="en-US" altLang="zh-CN" sz="2400" b="1" dirty="0"/>
          </a:p>
          <a:p>
            <a:pPr marL="800089" lvl="1" indent="-342900">
              <a:lnSpc>
                <a:spcPct val="150000"/>
              </a:lnSpc>
              <a:buFont typeface="Wingdings" panose="05000000000000000000" pitchFamily="2" charset="2"/>
              <a:buChar char="Ø"/>
            </a:pPr>
            <a:r>
              <a:rPr lang="zh-CN" altLang="en-US" sz="2400" b="1" dirty="0"/>
              <a:t>简单</a:t>
            </a:r>
            <a:endParaRPr lang="en-US" altLang="zh-CN" sz="2400" b="1" dirty="0"/>
          </a:p>
          <a:p>
            <a:pPr marL="800089" lvl="1" indent="-342900">
              <a:lnSpc>
                <a:spcPct val="150000"/>
              </a:lnSpc>
              <a:buFont typeface="Wingdings" panose="05000000000000000000" pitchFamily="2" charset="2"/>
              <a:buChar char="Ø"/>
            </a:pPr>
            <a:r>
              <a:rPr lang="zh-CN" altLang="en-US" sz="2400" b="1" dirty="0"/>
              <a:t>在高地址空间有大块的空闲分区</a:t>
            </a:r>
            <a:endParaRPr lang="en-US" altLang="zh-CN" sz="2400" b="1" dirty="0"/>
          </a:p>
          <a:p>
            <a:pPr marL="342900" indent="-342900">
              <a:lnSpc>
                <a:spcPct val="150000"/>
              </a:lnSpc>
              <a:buFont typeface="Wingdings" panose="05000000000000000000" pitchFamily="2" charset="2"/>
              <a:buChar char="Ø"/>
            </a:pPr>
            <a:r>
              <a:rPr lang="zh-CN" altLang="en-US" sz="2400" b="1" dirty="0"/>
              <a:t>缺点</a:t>
            </a:r>
            <a:endParaRPr lang="en-US" altLang="zh-CN" sz="2400" b="1" dirty="0"/>
          </a:p>
          <a:p>
            <a:pPr marL="800089" lvl="1" indent="-342900">
              <a:lnSpc>
                <a:spcPct val="150000"/>
              </a:lnSpc>
              <a:buFont typeface="Wingdings" panose="05000000000000000000" pitchFamily="2" charset="2"/>
              <a:buChar char="Ø"/>
            </a:pPr>
            <a:r>
              <a:rPr lang="zh-CN" altLang="en-US" sz="2400" b="1" dirty="0"/>
              <a:t>存在外部碎片，分配大块空间时较慢</a:t>
            </a:r>
            <a:endParaRPr lang="en-US" altLang="zh-CN" sz="2400" b="1" dirty="0"/>
          </a:p>
        </p:txBody>
      </p:sp>
    </p:spTree>
    <p:extLst>
      <p:ext uri="{BB962C8B-B14F-4D97-AF65-F5344CB8AC3E}">
        <p14:creationId xmlns:p14="http://schemas.microsoft.com/office/powerpoint/2010/main" val="2710165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1000"/>
                                        <p:tgtEl>
                                          <p:spTgt spid="8">
                                            <p:txEl>
                                              <p:pRg st="1" end="1"/>
                                            </p:txEl>
                                          </p:spTgt>
                                        </p:tgtEl>
                                      </p:cBhvr>
                                    </p:animEffect>
                                    <p:anim calcmode="lin" valueType="num">
                                      <p:cBhvr>
                                        <p:cTn id="13"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1000"/>
                                        <p:tgtEl>
                                          <p:spTgt spid="8">
                                            <p:txEl>
                                              <p:pRg st="2" end="2"/>
                                            </p:txEl>
                                          </p:spTgt>
                                        </p:tgtEl>
                                      </p:cBhvr>
                                    </p:animEffect>
                                    <p:anim calcmode="lin" valueType="num">
                                      <p:cBhvr>
                                        <p:cTn id="18"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8">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1000"/>
                                        <p:tgtEl>
                                          <p:spTgt spid="8">
                                            <p:txEl>
                                              <p:pRg st="3" end="3"/>
                                            </p:txEl>
                                          </p:spTgt>
                                        </p:tgtEl>
                                      </p:cBhvr>
                                    </p:animEffect>
                                    <p:anim calcmode="lin" valueType="num">
                                      <p:cBhvr>
                                        <p:cTn id="23"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animEffect transition="in" filter="fade">
                                      <p:cBhvr>
                                        <p:cTn id="29" dur="1000"/>
                                        <p:tgtEl>
                                          <p:spTgt spid="8">
                                            <p:txEl>
                                              <p:pRg st="4" end="4"/>
                                            </p:txEl>
                                          </p:spTgt>
                                        </p:tgtEl>
                                      </p:cBhvr>
                                    </p:animEffect>
                                    <p:anim calcmode="lin" valueType="num">
                                      <p:cBhvr>
                                        <p:cTn id="30"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8">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8">
                                            <p:txEl>
                                              <p:pRg st="5" end="5"/>
                                            </p:txEl>
                                          </p:spTgt>
                                        </p:tgtEl>
                                        <p:attrNameLst>
                                          <p:attrName>style.visibility</p:attrName>
                                        </p:attrNameLst>
                                      </p:cBhvr>
                                      <p:to>
                                        <p:strVal val="visible"/>
                                      </p:to>
                                    </p:set>
                                    <p:animEffect transition="in" filter="fade">
                                      <p:cBhvr>
                                        <p:cTn id="34" dur="1000"/>
                                        <p:tgtEl>
                                          <p:spTgt spid="8">
                                            <p:txEl>
                                              <p:pRg st="5" end="5"/>
                                            </p:txEl>
                                          </p:spTgt>
                                        </p:tgtEl>
                                      </p:cBhvr>
                                    </p:animEffect>
                                    <p:anim calcmode="lin" valueType="num">
                                      <p:cBhvr>
                                        <p:cTn id="35"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8">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8">
                                            <p:txEl>
                                              <p:pRg st="6" end="6"/>
                                            </p:txEl>
                                          </p:spTgt>
                                        </p:tgtEl>
                                        <p:attrNameLst>
                                          <p:attrName>style.visibility</p:attrName>
                                        </p:attrNameLst>
                                      </p:cBhvr>
                                      <p:to>
                                        <p:strVal val="visible"/>
                                      </p:to>
                                    </p:set>
                                    <p:animEffect transition="in" filter="fade">
                                      <p:cBhvr>
                                        <p:cTn id="39" dur="1000"/>
                                        <p:tgtEl>
                                          <p:spTgt spid="8">
                                            <p:txEl>
                                              <p:pRg st="6" end="6"/>
                                            </p:txEl>
                                          </p:spTgt>
                                        </p:tgtEl>
                                      </p:cBhvr>
                                    </p:animEffect>
                                    <p:anim calcmode="lin" valueType="num">
                                      <p:cBhvr>
                                        <p:cTn id="40"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8">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8">
                                            <p:txEl>
                                              <p:pRg st="7" end="7"/>
                                            </p:txEl>
                                          </p:spTgt>
                                        </p:tgtEl>
                                        <p:attrNameLst>
                                          <p:attrName>style.visibility</p:attrName>
                                        </p:attrNameLst>
                                      </p:cBhvr>
                                      <p:to>
                                        <p:strVal val="visible"/>
                                      </p:to>
                                    </p:set>
                                    <p:animEffect transition="in" filter="fade">
                                      <p:cBhvr>
                                        <p:cTn id="46" dur="1000"/>
                                        <p:tgtEl>
                                          <p:spTgt spid="8">
                                            <p:txEl>
                                              <p:pRg st="7" end="7"/>
                                            </p:txEl>
                                          </p:spTgt>
                                        </p:tgtEl>
                                      </p:cBhvr>
                                    </p:animEffect>
                                    <p:anim calcmode="lin" valueType="num">
                                      <p:cBhvr>
                                        <p:cTn id="47" dur="1000" fill="hold"/>
                                        <p:tgtEl>
                                          <p:spTgt spid="8">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8">
                                            <p:txEl>
                                              <p:pRg st="7" end="7"/>
                                            </p:txEl>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8">
                                            <p:txEl>
                                              <p:pRg st="8" end="8"/>
                                            </p:txEl>
                                          </p:spTgt>
                                        </p:tgtEl>
                                        <p:attrNameLst>
                                          <p:attrName>style.visibility</p:attrName>
                                        </p:attrNameLst>
                                      </p:cBhvr>
                                      <p:to>
                                        <p:strVal val="visible"/>
                                      </p:to>
                                    </p:set>
                                    <p:animEffect transition="in" filter="fade">
                                      <p:cBhvr>
                                        <p:cTn id="51" dur="1000"/>
                                        <p:tgtEl>
                                          <p:spTgt spid="8">
                                            <p:txEl>
                                              <p:pRg st="8" end="8"/>
                                            </p:txEl>
                                          </p:spTgt>
                                        </p:tgtEl>
                                      </p:cBhvr>
                                    </p:animEffect>
                                    <p:anim calcmode="lin" valueType="num">
                                      <p:cBhvr>
                                        <p:cTn id="52" dur="1000" fill="hold"/>
                                        <p:tgtEl>
                                          <p:spTgt spid="8">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8">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内存与地址</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303947" y="72410"/>
            <a:ext cx="1566454" cy="369332"/>
          </a:xfrm>
          <a:noFill/>
        </p:spPr>
        <p:txBody>
          <a:bodyPr wrap="square" rtlCol="0">
            <a:spAutoFit/>
          </a:bodyPr>
          <a:lstStyle/>
          <a:p>
            <a:r>
              <a:rPr lang="en-US" altLang="zh-CN" dirty="0">
                <a:solidFill>
                  <a:schemeClr val="bg1"/>
                </a:solidFill>
              </a:rPr>
              <a:t>02 </a:t>
            </a:r>
            <a:r>
              <a:rPr lang="zh-CN" altLang="en-US" dirty="0">
                <a:solidFill>
                  <a:schemeClr val="bg1"/>
                </a:solidFill>
              </a:rPr>
              <a:t>连续内存</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183209" y="72410"/>
            <a:ext cx="1822935" cy="369332"/>
          </a:xfrm>
        </p:spPr>
        <p:txBody>
          <a:bodyPr/>
          <a:lstStyle/>
          <a:p>
            <a:r>
              <a:rPr lang="en-US" altLang="zh-CN" dirty="0"/>
              <a:t>03 </a:t>
            </a:r>
            <a:r>
              <a:rPr lang="zh-CN" altLang="en-US" dirty="0"/>
              <a:t>非连续内存</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虚拟内存</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页面置换算法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3467616" cy="535531"/>
          </a:xfrm>
        </p:spPr>
        <p:txBody>
          <a:bodyPr/>
          <a:lstStyle/>
          <a:p>
            <a:pPr marL="0" indent="0">
              <a:buNone/>
            </a:pPr>
            <a:r>
              <a:rPr lang="zh-CN" altLang="en-US" dirty="0"/>
              <a:t>循环首次适应策略</a:t>
            </a:r>
          </a:p>
        </p:txBody>
      </p:sp>
      <p:sp>
        <p:nvSpPr>
          <p:cNvPr id="8" name="文本框 7">
            <a:extLst>
              <a:ext uri="{FF2B5EF4-FFF2-40B4-BE49-F238E27FC236}">
                <a16:creationId xmlns:a16="http://schemas.microsoft.com/office/drawing/2014/main" id="{EC25D2BE-394D-454F-BF3D-D73A48CFDFB3}"/>
              </a:ext>
            </a:extLst>
          </p:cNvPr>
          <p:cNvSpPr txBox="1"/>
          <p:nvPr/>
        </p:nvSpPr>
        <p:spPr>
          <a:xfrm>
            <a:off x="1520229" y="1602863"/>
            <a:ext cx="9096972" cy="4457823"/>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en-US" altLang="zh-CN" sz="2400" b="1" dirty="0"/>
              <a:t>Next Fit Allocation</a:t>
            </a:r>
          </a:p>
          <a:p>
            <a:pPr marL="342900" indent="-342900" algn="l">
              <a:lnSpc>
                <a:spcPct val="150000"/>
              </a:lnSpc>
              <a:buFont typeface="Wingdings" panose="05000000000000000000" pitchFamily="2" charset="2"/>
              <a:buChar char="Ø"/>
            </a:pPr>
            <a:r>
              <a:rPr lang="zh-CN" altLang="en-US" sz="2400" b="1" dirty="0"/>
              <a:t>原理</a:t>
            </a:r>
            <a:endParaRPr lang="en-US" altLang="zh-CN" sz="2400" b="1" dirty="0"/>
          </a:p>
          <a:p>
            <a:pPr marL="800089" lvl="1" indent="-342900">
              <a:lnSpc>
                <a:spcPct val="150000"/>
              </a:lnSpc>
              <a:buFont typeface="Wingdings" panose="05000000000000000000" pitchFamily="2" charset="2"/>
              <a:buChar char="Ø"/>
            </a:pPr>
            <a:r>
              <a:rPr lang="zh-CN" altLang="en-US" sz="2400" b="1" dirty="0"/>
              <a:t>每次分配时，从上一次找到空闲区的下一个空闲区开始查找</a:t>
            </a:r>
            <a:endParaRPr lang="en-US" altLang="zh-CN" sz="2400" b="1" dirty="0"/>
          </a:p>
          <a:p>
            <a:pPr marL="342900" indent="-342900">
              <a:lnSpc>
                <a:spcPct val="150000"/>
              </a:lnSpc>
              <a:buFont typeface="Wingdings" panose="05000000000000000000" pitchFamily="2" charset="2"/>
              <a:buChar char="Ø"/>
            </a:pPr>
            <a:r>
              <a:rPr lang="zh-CN" altLang="en-US" sz="2400" b="1" dirty="0"/>
              <a:t>优点</a:t>
            </a:r>
            <a:endParaRPr lang="en-US" altLang="zh-CN" sz="2400" b="1" dirty="0"/>
          </a:p>
          <a:p>
            <a:pPr marL="800089" lvl="1" indent="-342900">
              <a:lnSpc>
                <a:spcPct val="150000"/>
              </a:lnSpc>
              <a:buFont typeface="Wingdings" panose="05000000000000000000" pitchFamily="2" charset="2"/>
              <a:buChar char="Ø"/>
            </a:pPr>
            <a:r>
              <a:rPr lang="zh-CN" altLang="en-US" sz="2400" b="1" dirty="0"/>
              <a:t>查找空闲分区的开销小</a:t>
            </a:r>
            <a:endParaRPr lang="en-US" altLang="zh-CN" sz="2400" b="1" dirty="0"/>
          </a:p>
          <a:p>
            <a:pPr marL="800089" lvl="1" indent="-342900">
              <a:lnSpc>
                <a:spcPct val="150000"/>
              </a:lnSpc>
              <a:buFont typeface="Wingdings" panose="05000000000000000000" pitchFamily="2" charset="2"/>
              <a:buChar char="Ø"/>
            </a:pPr>
            <a:r>
              <a:rPr lang="zh-CN" altLang="en-US" sz="2400" b="1" dirty="0"/>
              <a:t>空闲分区分布更均匀</a:t>
            </a:r>
            <a:endParaRPr lang="en-US" altLang="zh-CN" sz="2400" b="1" dirty="0"/>
          </a:p>
          <a:p>
            <a:pPr marL="342900" indent="-342900">
              <a:lnSpc>
                <a:spcPct val="150000"/>
              </a:lnSpc>
              <a:buFont typeface="Wingdings" panose="05000000000000000000" pitchFamily="2" charset="2"/>
              <a:buChar char="Ø"/>
            </a:pPr>
            <a:r>
              <a:rPr lang="zh-CN" altLang="en-US" sz="2400" b="1" dirty="0"/>
              <a:t>缺点</a:t>
            </a:r>
            <a:endParaRPr lang="en-US" altLang="zh-CN" sz="2400" b="1" dirty="0"/>
          </a:p>
          <a:p>
            <a:pPr marL="800089" lvl="1" indent="-342900">
              <a:lnSpc>
                <a:spcPct val="150000"/>
              </a:lnSpc>
              <a:buFont typeface="Wingdings" panose="05000000000000000000" pitchFamily="2" charset="2"/>
              <a:buChar char="Ø"/>
            </a:pPr>
            <a:r>
              <a:rPr lang="zh-CN" altLang="en-US" sz="2400" b="1" dirty="0"/>
              <a:t>缺乏大的空闲区</a:t>
            </a:r>
            <a:endParaRPr lang="en-US" altLang="zh-CN" sz="2400" b="1" dirty="0"/>
          </a:p>
        </p:txBody>
      </p:sp>
    </p:spTree>
    <p:extLst>
      <p:ext uri="{BB962C8B-B14F-4D97-AF65-F5344CB8AC3E}">
        <p14:creationId xmlns:p14="http://schemas.microsoft.com/office/powerpoint/2010/main" val="301543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1000"/>
                                        <p:tgtEl>
                                          <p:spTgt spid="8">
                                            <p:txEl>
                                              <p:pRg st="1" end="1"/>
                                            </p:txEl>
                                          </p:spTgt>
                                        </p:tgtEl>
                                      </p:cBhvr>
                                    </p:animEffect>
                                    <p:anim calcmode="lin" valueType="num">
                                      <p:cBhvr>
                                        <p:cTn id="1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Effect transition="in" filter="fade">
                                      <p:cBhvr>
                                        <p:cTn id="19" dur="1000"/>
                                        <p:tgtEl>
                                          <p:spTgt spid="8">
                                            <p:txEl>
                                              <p:pRg st="2" end="2"/>
                                            </p:txEl>
                                          </p:spTgt>
                                        </p:tgtEl>
                                      </p:cBhvr>
                                    </p:animEffect>
                                    <p:anim calcmode="lin" valueType="num">
                                      <p:cBhvr>
                                        <p:cTn id="20"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8">
                                            <p:txEl>
                                              <p:pRg st="3" end="3"/>
                                            </p:txEl>
                                          </p:spTgt>
                                        </p:tgtEl>
                                        <p:attrNameLst>
                                          <p:attrName>style.visibility</p:attrName>
                                        </p:attrNameLst>
                                      </p:cBhvr>
                                      <p:to>
                                        <p:strVal val="visible"/>
                                      </p:to>
                                    </p:set>
                                    <p:animEffect transition="in" filter="fade">
                                      <p:cBhvr>
                                        <p:cTn id="26" dur="1000"/>
                                        <p:tgtEl>
                                          <p:spTgt spid="8">
                                            <p:txEl>
                                              <p:pRg st="3" end="3"/>
                                            </p:txEl>
                                          </p:spTgt>
                                        </p:tgtEl>
                                      </p:cBhvr>
                                    </p:animEffect>
                                    <p:anim calcmode="lin" valueType="num">
                                      <p:cBhvr>
                                        <p:cTn id="27"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8">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animEffect transition="in" filter="fade">
                                      <p:cBhvr>
                                        <p:cTn id="31" dur="1000"/>
                                        <p:tgtEl>
                                          <p:spTgt spid="8">
                                            <p:txEl>
                                              <p:pRg st="4" end="4"/>
                                            </p:txEl>
                                          </p:spTgt>
                                        </p:tgtEl>
                                      </p:cBhvr>
                                    </p:animEffect>
                                    <p:anim calcmode="lin" valueType="num">
                                      <p:cBhvr>
                                        <p:cTn id="32"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8">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8">
                                            <p:txEl>
                                              <p:pRg st="5" end="5"/>
                                            </p:txEl>
                                          </p:spTgt>
                                        </p:tgtEl>
                                        <p:attrNameLst>
                                          <p:attrName>style.visibility</p:attrName>
                                        </p:attrNameLst>
                                      </p:cBhvr>
                                      <p:to>
                                        <p:strVal val="visible"/>
                                      </p:to>
                                    </p:set>
                                    <p:animEffect transition="in" filter="fade">
                                      <p:cBhvr>
                                        <p:cTn id="36" dur="1000"/>
                                        <p:tgtEl>
                                          <p:spTgt spid="8">
                                            <p:txEl>
                                              <p:pRg st="5" end="5"/>
                                            </p:txEl>
                                          </p:spTgt>
                                        </p:tgtEl>
                                      </p:cBhvr>
                                    </p:animEffect>
                                    <p:anim calcmode="lin" valueType="num">
                                      <p:cBhvr>
                                        <p:cTn id="37"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8">
                                            <p:txEl>
                                              <p:pRg st="6" end="6"/>
                                            </p:txEl>
                                          </p:spTgt>
                                        </p:tgtEl>
                                        <p:attrNameLst>
                                          <p:attrName>style.visibility</p:attrName>
                                        </p:attrNameLst>
                                      </p:cBhvr>
                                      <p:to>
                                        <p:strVal val="visible"/>
                                      </p:to>
                                    </p:set>
                                    <p:animEffect transition="in" filter="fade">
                                      <p:cBhvr>
                                        <p:cTn id="43" dur="1000"/>
                                        <p:tgtEl>
                                          <p:spTgt spid="8">
                                            <p:txEl>
                                              <p:pRg st="6" end="6"/>
                                            </p:txEl>
                                          </p:spTgt>
                                        </p:tgtEl>
                                      </p:cBhvr>
                                    </p:animEffect>
                                    <p:anim calcmode="lin" valueType="num">
                                      <p:cBhvr>
                                        <p:cTn id="44"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8">
                                            <p:txEl>
                                              <p:pRg st="6" end="6"/>
                                            </p:txEl>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8">
                                            <p:txEl>
                                              <p:pRg st="7" end="7"/>
                                            </p:txEl>
                                          </p:spTgt>
                                        </p:tgtEl>
                                        <p:attrNameLst>
                                          <p:attrName>style.visibility</p:attrName>
                                        </p:attrNameLst>
                                      </p:cBhvr>
                                      <p:to>
                                        <p:strVal val="visible"/>
                                      </p:to>
                                    </p:set>
                                    <p:animEffect transition="in" filter="fade">
                                      <p:cBhvr>
                                        <p:cTn id="48" dur="1000"/>
                                        <p:tgtEl>
                                          <p:spTgt spid="8">
                                            <p:txEl>
                                              <p:pRg st="7" end="7"/>
                                            </p:txEl>
                                          </p:spTgt>
                                        </p:tgtEl>
                                      </p:cBhvr>
                                    </p:animEffect>
                                    <p:anim calcmode="lin" valueType="num">
                                      <p:cBhvr>
                                        <p:cTn id="49" dur="1000" fill="hold"/>
                                        <p:tgtEl>
                                          <p:spTgt spid="8">
                                            <p:txEl>
                                              <p:pRg st="7" end="7"/>
                                            </p:txEl>
                                          </p:spTgt>
                                        </p:tgtEl>
                                        <p:attrNameLst>
                                          <p:attrName>ppt_x</p:attrName>
                                        </p:attrNameLst>
                                      </p:cBhvr>
                                      <p:tavLst>
                                        <p:tav tm="0">
                                          <p:val>
                                            <p:strVal val="#ppt_x"/>
                                          </p:val>
                                        </p:tav>
                                        <p:tav tm="100000">
                                          <p:val>
                                            <p:strVal val="#ppt_x"/>
                                          </p:val>
                                        </p:tav>
                                      </p:tavLst>
                                    </p:anim>
                                    <p:anim calcmode="lin" valueType="num">
                                      <p:cBhvr>
                                        <p:cTn id="50" dur="1000" fill="hold"/>
                                        <p:tgtEl>
                                          <p:spTgt spid="8">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内存与地址</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303947" y="72410"/>
            <a:ext cx="1566454" cy="369332"/>
          </a:xfrm>
          <a:noFill/>
        </p:spPr>
        <p:txBody>
          <a:bodyPr wrap="square" rtlCol="0">
            <a:spAutoFit/>
          </a:bodyPr>
          <a:lstStyle/>
          <a:p>
            <a:r>
              <a:rPr lang="en-US" altLang="zh-CN" dirty="0">
                <a:solidFill>
                  <a:schemeClr val="bg1"/>
                </a:solidFill>
              </a:rPr>
              <a:t>02 </a:t>
            </a:r>
            <a:r>
              <a:rPr lang="zh-CN" altLang="en-US" dirty="0">
                <a:solidFill>
                  <a:schemeClr val="bg1"/>
                </a:solidFill>
              </a:rPr>
              <a:t>连续内存</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183209" y="72410"/>
            <a:ext cx="1822935" cy="369332"/>
          </a:xfrm>
        </p:spPr>
        <p:txBody>
          <a:bodyPr/>
          <a:lstStyle/>
          <a:p>
            <a:r>
              <a:rPr lang="en-US" altLang="zh-CN" dirty="0"/>
              <a:t>03 </a:t>
            </a:r>
            <a:r>
              <a:rPr lang="zh-CN" altLang="en-US" dirty="0"/>
              <a:t>非连续内存</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虚拟内存</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页面置换算法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2646878" cy="535531"/>
          </a:xfrm>
        </p:spPr>
        <p:txBody>
          <a:bodyPr/>
          <a:lstStyle/>
          <a:p>
            <a:pPr marL="0" indent="0">
              <a:buNone/>
            </a:pPr>
            <a:r>
              <a:rPr lang="zh-CN" altLang="en-US" dirty="0"/>
              <a:t>最佳匹配策略</a:t>
            </a:r>
          </a:p>
        </p:txBody>
      </p:sp>
      <p:sp>
        <p:nvSpPr>
          <p:cNvPr id="8" name="文本框 7">
            <a:extLst>
              <a:ext uri="{FF2B5EF4-FFF2-40B4-BE49-F238E27FC236}">
                <a16:creationId xmlns:a16="http://schemas.microsoft.com/office/drawing/2014/main" id="{EC25D2BE-394D-454F-BF3D-D73A48CFDFB3}"/>
              </a:ext>
            </a:extLst>
          </p:cNvPr>
          <p:cNvSpPr txBox="1"/>
          <p:nvPr/>
        </p:nvSpPr>
        <p:spPr>
          <a:xfrm>
            <a:off x="859031" y="1755263"/>
            <a:ext cx="4614669" cy="3903826"/>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en-US" altLang="zh-CN" sz="2400" b="1" dirty="0"/>
              <a:t>Best Fit Allocation</a:t>
            </a:r>
          </a:p>
          <a:p>
            <a:pPr marL="342900" indent="-342900" algn="l">
              <a:lnSpc>
                <a:spcPct val="150000"/>
              </a:lnSpc>
              <a:buFont typeface="Wingdings" panose="05000000000000000000" pitchFamily="2" charset="2"/>
              <a:buChar char="Ø"/>
            </a:pPr>
            <a:r>
              <a:rPr lang="zh-CN" altLang="en-US" sz="2400" b="1" dirty="0"/>
              <a:t>思路</a:t>
            </a:r>
            <a:endParaRPr lang="en-US" altLang="zh-CN" sz="2400" b="1" dirty="0"/>
          </a:p>
          <a:p>
            <a:pPr marL="800089" lvl="1" indent="-342900">
              <a:lnSpc>
                <a:spcPct val="150000"/>
              </a:lnSpc>
              <a:buFont typeface="Wingdings" panose="05000000000000000000" pitchFamily="2" charset="2"/>
              <a:buChar char="Ø"/>
            </a:pPr>
            <a:r>
              <a:rPr lang="zh-CN" altLang="en-US" sz="2400" b="1" dirty="0"/>
              <a:t>分配</a:t>
            </a:r>
            <a:r>
              <a:rPr lang="en-US" altLang="zh-CN" sz="2400" b="1" dirty="0"/>
              <a:t>n</a:t>
            </a:r>
            <a:r>
              <a:rPr lang="zh-CN" altLang="en-US" sz="2400" b="1" dirty="0"/>
              <a:t>个字节的分区时，查找并使用不小于</a:t>
            </a:r>
            <a:r>
              <a:rPr lang="en-US" altLang="zh-CN" sz="2400" b="1" dirty="0"/>
              <a:t>n</a:t>
            </a:r>
            <a:r>
              <a:rPr lang="zh-CN" altLang="en-US" sz="2400" b="1" dirty="0"/>
              <a:t>的</a:t>
            </a:r>
            <a:r>
              <a:rPr lang="zh-CN" altLang="en-US" sz="2400" b="1" dirty="0">
                <a:solidFill>
                  <a:srgbClr val="FF0000"/>
                </a:solidFill>
              </a:rPr>
              <a:t>最小</a:t>
            </a:r>
            <a:r>
              <a:rPr lang="zh-CN" altLang="en-US" sz="2400" b="1" dirty="0"/>
              <a:t>空闲分区</a:t>
            </a:r>
            <a:endParaRPr lang="en-US" altLang="zh-CN" sz="2400" b="1" dirty="0"/>
          </a:p>
          <a:p>
            <a:pPr marL="342900" indent="-342900">
              <a:lnSpc>
                <a:spcPct val="150000"/>
              </a:lnSpc>
              <a:buFont typeface="Wingdings" panose="05000000000000000000" pitchFamily="2" charset="2"/>
              <a:buChar char="Ø"/>
            </a:pPr>
            <a:r>
              <a:rPr lang="zh-CN" altLang="en-US" sz="2400" b="1" dirty="0"/>
              <a:t>分配</a:t>
            </a:r>
            <a:r>
              <a:rPr lang="en-US" altLang="zh-CN" sz="2400" b="1" dirty="0"/>
              <a:t>400</a:t>
            </a:r>
            <a:r>
              <a:rPr lang="zh-CN" altLang="en-US" sz="2400" b="1" dirty="0"/>
              <a:t>字节的空间，使用第</a:t>
            </a:r>
            <a:r>
              <a:rPr lang="en-US" altLang="zh-CN" sz="2400" b="1" dirty="0"/>
              <a:t>3</a:t>
            </a:r>
            <a:r>
              <a:rPr lang="zh-CN" altLang="en-US" sz="2400" b="1" dirty="0"/>
              <a:t>个</a:t>
            </a:r>
            <a:r>
              <a:rPr lang="en-US" altLang="zh-CN" sz="2400" b="1" dirty="0"/>
              <a:t>500B</a:t>
            </a:r>
            <a:r>
              <a:rPr lang="zh-CN" altLang="en-US" sz="2400" b="1" dirty="0"/>
              <a:t>的空闲块</a:t>
            </a:r>
            <a:endParaRPr lang="en-US" altLang="zh-CN" sz="2400" b="1" dirty="0"/>
          </a:p>
        </p:txBody>
      </p:sp>
      <p:pic>
        <p:nvPicPr>
          <p:cNvPr id="12" name="图片 11">
            <a:extLst>
              <a:ext uri="{FF2B5EF4-FFF2-40B4-BE49-F238E27FC236}">
                <a16:creationId xmlns:a16="http://schemas.microsoft.com/office/drawing/2014/main" id="{877F2736-0977-4618-92A3-74B4C07B5A48}"/>
              </a:ext>
            </a:extLst>
          </p:cNvPr>
          <p:cNvPicPr>
            <a:picLocks noChangeAspect="1"/>
          </p:cNvPicPr>
          <p:nvPr/>
        </p:nvPicPr>
        <p:blipFill>
          <a:blip r:embed="rId2"/>
          <a:stretch>
            <a:fillRect/>
          </a:stretch>
        </p:blipFill>
        <p:spPr>
          <a:xfrm>
            <a:off x="5974822" y="1450057"/>
            <a:ext cx="2915672" cy="5308237"/>
          </a:xfrm>
          <a:prstGeom prst="rect">
            <a:avLst/>
          </a:prstGeom>
        </p:spPr>
      </p:pic>
      <p:pic>
        <p:nvPicPr>
          <p:cNvPr id="14" name="图片 13">
            <a:extLst>
              <a:ext uri="{FF2B5EF4-FFF2-40B4-BE49-F238E27FC236}">
                <a16:creationId xmlns:a16="http://schemas.microsoft.com/office/drawing/2014/main" id="{DF68EAA6-E7F9-4462-AA8B-037D4626509E}"/>
              </a:ext>
            </a:extLst>
          </p:cNvPr>
          <p:cNvPicPr>
            <a:picLocks noChangeAspect="1"/>
          </p:cNvPicPr>
          <p:nvPr/>
        </p:nvPicPr>
        <p:blipFill>
          <a:blip r:embed="rId3"/>
          <a:stretch>
            <a:fillRect/>
          </a:stretch>
        </p:blipFill>
        <p:spPr>
          <a:xfrm>
            <a:off x="8193434" y="3171554"/>
            <a:ext cx="850920" cy="782845"/>
          </a:xfrm>
          <a:prstGeom prst="rect">
            <a:avLst/>
          </a:prstGeom>
        </p:spPr>
      </p:pic>
      <p:pic>
        <p:nvPicPr>
          <p:cNvPr id="9" name="图片 8">
            <a:extLst>
              <a:ext uri="{FF2B5EF4-FFF2-40B4-BE49-F238E27FC236}">
                <a16:creationId xmlns:a16="http://schemas.microsoft.com/office/drawing/2014/main" id="{F20E5791-28ED-49BC-BF83-448450B6395A}"/>
              </a:ext>
            </a:extLst>
          </p:cNvPr>
          <p:cNvPicPr>
            <a:picLocks noChangeAspect="1"/>
          </p:cNvPicPr>
          <p:nvPr/>
        </p:nvPicPr>
        <p:blipFill>
          <a:blip r:embed="rId4"/>
          <a:stretch>
            <a:fillRect/>
          </a:stretch>
        </p:blipFill>
        <p:spPr>
          <a:xfrm>
            <a:off x="9262129" y="1450057"/>
            <a:ext cx="1910892" cy="4563962"/>
          </a:xfrm>
          <a:prstGeom prst="rect">
            <a:avLst/>
          </a:prstGeom>
        </p:spPr>
      </p:pic>
      <p:sp>
        <p:nvSpPr>
          <p:cNvPr id="37" name="矩形 36">
            <a:extLst>
              <a:ext uri="{FF2B5EF4-FFF2-40B4-BE49-F238E27FC236}">
                <a16:creationId xmlns:a16="http://schemas.microsoft.com/office/drawing/2014/main" id="{0663996E-AB89-4DCC-8375-08C8FD5618DC}"/>
              </a:ext>
            </a:extLst>
          </p:cNvPr>
          <p:cNvSpPr/>
          <p:nvPr/>
        </p:nvSpPr>
        <p:spPr>
          <a:xfrm>
            <a:off x="9262129" y="4903351"/>
            <a:ext cx="1910892" cy="36714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94536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1000"/>
                                        <p:tgtEl>
                                          <p:spTgt spid="8">
                                            <p:txEl>
                                              <p:pRg st="1" end="1"/>
                                            </p:txEl>
                                          </p:spTgt>
                                        </p:tgtEl>
                                      </p:cBhvr>
                                    </p:animEffect>
                                    <p:anim calcmode="lin" valueType="num">
                                      <p:cBhvr>
                                        <p:cTn id="1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Effect transition="in" filter="fade">
                                      <p:cBhvr>
                                        <p:cTn id="19" dur="1000"/>
                                        <p:tgtEl>
                                          <p:spTgt spid="8">
                                            <p:txEl>
                                              <p:pRg st="2" end="2"/>
                                            </p:txEl>
                                          </p:spTgt>
                                        </p:tgtEl>
                                      </p:cBhvr>
                                    </p:animEffect>
                                    <p:anim calcmode="lin" valueType="num">
                                      <p:cBhvr>
                                        <p:cTn id="20"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8">
                                            <p:txEl>
                                              <p:pRg st="3" end="3"/>
                                            </p:txEl>
                                          </p:spTgt>
                                        </p:tgtEl>
                                        <p:attrNameLst>
                                          <p:attrName>style.visibility</p:attrName>
                                        </p:attrNameLst>
                                      </p:cBhvr>
                                      <p:to>
                                        <p:strVal val="visible"/>
                                      </p:to>
                                    </p:set>
                                    <p:animEffect transition="in" filter="fade">
                                      <p:cBhvr>
                                        <p:cTn id="26" dur="1000"/>
                                        <p:tgtEl>
                                          <p:spTgt spid="8">
                                            <p:txEl>
                                              <p:pRg st="3" end="3"/>
                                            </p:txEl>
                                          </p:spTgt>
                                        </p:tgtEl>
                                      </p:cBhvr>
                                    </p:animEffect>
                                    <p:anim calcmode="lin" valueType="num">
                                      <p:cBhvr>
                                        <p:cTn id="27"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500"/>
                                        <p:tgtEl>
                                          <p:spTgt spid="9"/>
                                        </p:tgtEl>
                                      </p:cBhvr>
                                    </p:animEffect>
                                  </p:childTnLst>
                                </p:cTn>
                              </p:par>
                            </p:childTnLst>
                          </p:cTn>
                        </p:par>
                        <p:par>
                          <p:cTn id="38" fill="hold">
                            <p:stCondLst>
                              <p:cond delay="1000"/>
                            </p:stCondLst>
                            <p:childTnLst>
                              <p:par>
                                <p:cTn id="39" presetID="1" presetClass="entr" presetSubtype="0" fill="hold" grpId="1" nodeType="after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37"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内存与地址</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303947" y="72410"/>
            <a:ext cx="1566454" cy="369332"/>
          </a:xfrm>
          <a:noFill/>
        </p:spPr>
        <p:txBody>
          <a:bodyPr wrap="square" rtlCol="0">
            <a:spAutoFit/>
          </a:bodyPr>
          <a:lstStyle/>
          <a:p>
            <a:r>
              <a:rPr lang="en-US" altLang="zh-CN" dirty="0">
                <a:solidFill>
                  <a:schemeClr val="bg1"/>
                </a:solidFill>
              </a:rPr>
              <a:t>02 </a:t>
            </a:r>
            <a:r>
              <a:rPr lang="zh-CN" altLang="en-US" dirty="0">
                <a:solidFill>
                  <a:schemeClr val="bg1"/>
                </a:solidFill>
              </a:rPr>
              <a:t>连续内存</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183209" y="72410"/>
            <a:ext cx="1822935" cy="369332"/>
          </a:xfrm>
        </p:spPr>
        <p:txBody>
          <a:bodyPr/>
          <a:lstStyle/>
          <a:p>
            <a:r>
              <a:rPr lang="en-US" altLang="zh-CN" dirty="0"/>
              <a:t>03 </a:t>
            </a:r>
            <a:r>
              <a:rPr lang="zh-CN" altLang="en-US" dirty="0"/>
              <a:t>非连续内存</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虚拟内存</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页面置换算法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2712602" cy="535531"/>
          </a:xfrm>
        </p:spPr>
        <p:txBody>
          <a:bodyPr/>
          <a:lstStyle/>
          <a:p>
            <a:pPr marL="0" indent="0">
              <a:buNone/>
            </a:pPr>
            <a:r>
              <a:rPr lang="zh-CN" altLang="en-US" dirty="0"/>
              <a:t>最佳匹配策略</a:t>
            </a:r>
          </a:p>
        </p:txBody>
      </p:sp>
      <p:sp>
        <p:nvSpPr>
          <p:cNvPr id="8" name="文本框 7">
            <a:extLst>
              <a:ext uri="{FF2B5EF4-FFF2-40B4-BE49-F238E27FC236}">
                <a16:creationId xmlns:a16="http://schemas.microsoft.com/office/drawing/2014/main" id="{EC25D2BE-394D-454F-BF3D-D73A48CFDFB3}"/>
              </a:ext>
            </a:extLst>
          </p:cNvPr>
          <p:cNvSpPr txBox="1"/>
          <p:nvPr/>
        </p:nvSpPr>
        <p:spPr>
          <a:xfrm>
            <a:off x="1558328" y="1394331"/>
            <a:ext cx="9096972" cy="5006883"/>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原理</a:t>
            </a:r>
            <a:endParaRPr lang="en-US" altLang="zh-CN" sz="2400" b="1" dirty="0"/>
          </a:p>
          <a:p>
            <a:pPr marL="800089" lvl="1" indent="-342900">
              <a:lnSpc>
                <a:spcPct val="150000"/>
              </a:lnSpc>
              <a:buFont typeface="Wingdings" panose="05000000000000000000" pitchFamily="2" charset="2"/>
              <a:buChar char="Ø"/>
            </a:pPr>
            <a:r>
              <a:rPr lang="zh-CN" altLang="en-US" sz="2400" b="1" dirty="0"/>
              <a:t>空闲分区列表按由小到大排序</a:t>
            </a:r>
            <a:endParaRPr lang="en-US" altLang="zh-CN" sz="2400" b="1" dirty="0"/>
          </a:p>
          <a:p>
            <a:pPr marL="800089" lvl="1" indent="-342900">
              <a:lnSpc>
                <a:spcPct val="150000"/>
              </a:lnSpc>
              <a:buFont typeface="Wingdings" panose="05000000000000000000" pitchFamily="2" charset="2"/>
              <a:buChar char="Ø"/>
            </a:pPr>
            <a:r>
              <a:rPr lang="zh-CN" altLang="en-US" sz="2400" b="1" dirty="0"/>
              <a:t>分配过程，从头开始搜索一个比</a:t>
            </a:r>
            <a:r>
              <a:rPr lang="en-US" altLang="zh-CN" sz="2400" b="1" dirty="0"/>
              <a:t>n</a:t>
            </a:r>
            <a:r>
              <a:rPr lang="zh-CN" altLang="en-US" sz="2400" b="1" dirty="0"/>
              <a:t>大的分区</a:t>
            </a:r>
            <a:endParaRPr lang="en-US" altLang="zh-CN" sz="2400" b="1" dirty="0"/>
          </a:p>
          <a:p>
            <a:pPr marL="800089" lvl="1" indent="-342900">
              <a:lnSpc>
                <a:spcPct val="150000"/>
              </a:lnSpc>
              <a:buFont typeface="Wingdings" panose="05000000000000000000" pitchFamily="2" charset="2"/>
              <a:buChar char="Ø"/>
            </a:pPr>
            <a:r>
              <a:rPr lang="zh-CN" altLang="en-US" sz="2400" b="1" dirty="0"/>
              <a:t>释放分区时，查找并合并临近的空闲分区（重新排序）</a:t>
            </a:r>
            <a:endParaRPr lang="en-US" altLang="zh-CN" sz="2400" b="1" dirty="0"/>
          </a:p>
          <a:p>
            <a:pPr marL="342900" indent="-342900">
              <a:lnSpc>
                <a:spcPct val="150000"/>
              </a:lnSpc>
              <a:buFont typeface="Wingdings" panose="05000000000000000000" pitchFamily="2" charset="2"/>
              <a:buChar char="Ø"/>
            </a:pPr>
            <a:r>
              <a:rPr lang="zh-CN" altLang="en-US" sz="2400" b="1" dirty="0"/>
              <a:t>优点</a:t>
            </a:r>
            <a:endParaRPr lang="en-US" altLang="zh-CN" sz="2400" b="1" dirty="0"/>
          </a:p>
          <a:p>
            <a:pPr marL="800089" lvl="1" indent="-342900">
              <a:lnSpc>
                <a:spcPct val="150000"/>
              </a:lnSpc>
              <a:buFont typeface="Wingdings" panose="05000000000000000000" pitchFamily="2" charset="2"/>
              <a:buChar char="Ø"/>
            </a:pPr>
            <a:r>
              <a:rPr lang="zh-CN" altLang="en-US" sz="2400" b="1" dirty="0"/>
              <a:t>大部分分配尺寸较小时，效果很好</a:t>
            </a:r>
            <a:endParaRPr lang="en-US" altLang="zh-CN" sz="2400" b="1" dirty="0"/>
          </a:p>
          <a:p>
            <a:pPr marL="800089" lvl="1" indent="-342900">
              <a:lnSpc>
                <a:spcPct val="150000"/>
              </a:lnSpc>
              <a:buFont typeface="Wingdings" panose="05000000000000000000" pitchFamily="2" charset="2"/>
              <a:buChar char="Ø"/>
            </a:pPr>
            <a:r>
              <a:rPr lang="zh-CN" altLang="en-US" sz="2400" b="1" dirty="0"/>
              <a:t>可以减小外部碎片的大小，相对简单</a:t>
            </a:r>
            <a:endParaRPr lang="en-US" altLang="zh-CN" sz="2400" b="1" dirty="0"/>
          </a:p>
          <a:p>
            <a:pPr marL="342900" indent="-342900">
              <a:lnSpc>
                <a:spcPct val="150000"/>
              </a:lnSpc>
              <a:buFont typeface="Wingdings" panose="05000000000000000000" pitchFamily="2" charset="2"/>
              <a:buChar char="Ø"/>
            </a:pPr>
            <a:r>
              <a:rPr lang="zh-CN" altLang="en-US" sz="2400" b="1" dirty="0"/>
              <a:t>缺点</a:t>
            </a:r>
            <a:endParaRPr lang="en-US" altLang="zh-CN" sz="2400" b="1" dirty="0"/>
          </a:p>
          <a:p>
            <a:pPr marL="800089" lvl="1" indent="-342900">
              <a:lnSpc>
                <a:spcPct val="150000"/>
              </a:lnSpc>
              <a:buFont typeface="Wingdings" panose="05000000000000000000" pitchFamily="2" charset="2"/>
              <a:buChar char="Ø"/>
            </a:pPr>
            <a:r>
              <a:rPr lang="zh-CN" altLang="en-US" sz="2400" b="1" dirty="0"/>
              <a:t>产生很多无用细小碎片，释放分区较慢</a:t>
            </a:r>
            <a:endParaRPr lang="en-US" altLang="zh-CN" sz="2400" b="1" dirty="0"/>
          </a:p>
        </p:txBody>
      </p:sp>
    </p:spTree>
    <p:extLst>
      <p:ext uri="{BB962C8B-B14F-4D97-AF65-F5344CB8AC3E}">
        <p14:creationId xmlns:p14="http://schemas.microsoft.com/office/powerpoint/2010/main" val="177781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1000"/>
                                        <p:tgtEl>
                                          <p:spTgt spid="8">
                                            <p:txEl>
                                              <p:pRg st="1" end="1"/>
                                            </p:txEl>
                                          </p:spTgt>
                                        </p:tgtEl>
                                      </p:cBhvr>
                                    </p:animEffect>
                                    <p:anim calcmode="lin" valueType="num">
                                      <p:cBhvr>
                                        <p:cTn id="13"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1000"/>
                                        <p:tgtEl>
                                          <p:spTgt spid="8">
                                            <p:txEl>
                                              <p:pRg st="2" end="2"/>
                                            </p:txEl>
                                          </p:spTgt>
                                        </p:tgtEl>
                                      </p:cBhvr>
                                    </p:animEffect>
                                    <p:anim calcmode="lin" valueType="num">
                                      <p:cBhvr>
                                        <p:cTn id="18"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8">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1000"/>
                                        <p:tgtEl>
                                          <p:spTgt spid="8">
                                            <p:txEl>
                                              <p:pRg st="3" end="3"/>
                                            </p:txEl>
                                          </p:spTgt>
                                        </p:tgtEl>
                                      </p:cBhvr>
                                    </p:animEffect>
                                    <p:anim calcmode="lin" valueType="num">
                                      <p:cBhvr>
                                        <p:cTn id="23"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animEffect transition="in" filter="fade">
                                      <p:cBhvr>
                                        <p:cTn id="29" dur="1000"/>
                                        <p:tgtEl>
                                          <p:spTgt spid="8">
                                            <p:txEl>
                                              <p:pRg st="4" end="4"/>
                                            </p:txEl>
                                          </p:spTgt>
                                        </p:tgtEl>
                                      </p:cBhvr>
                                    </p:animEffect>
                                    <p:anim calcmode="lin" valueType="num">
                                      <p:cBhvr>
                                        <p:cTn id="30"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8">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8">
                                            <p:txEl>
                                              <p:pRg st="5" end="5"/>
                                            </p:txEl>
                                          </p:spTgt>
                                        </p:tgtEl>
                                        <p:attrNameLst>
                                          <p:attrName>style.visibility</p:attrName>
                                        </p:attrNameLst>
                                      </p:cBhvr>
                                      <p:to>
                                        <p:strVal val="visible"/>
                                      </p:to>
                                    </p:set>
                                    <p:animEffect transition="in" filter="fade">
                                      <p:cBhvr>
                                        <p:cTn id="34" dur="1000"/>
                                        <p:tgtEl>
                                          <p:spTgt spid="8">
                                            <p:txEl>
                                              <p:pRg st="5" end="5"/>
                                            </p:txEl>
                                          </p:spTgt>
                                        </p:tgtEl>
                                      </p:cBhvr>
                                    </p:animEffect>
                                    <p:anim calcmode="lin" valueType="num">
                                      <p:cBhvr>
                                        <p:cTn id="35"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8">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8">
                                            <p:txEl>
                                              <p:pRg st="6" end="6"/>
                                            </p:txEl>
                                          </p:spTgt>
                                        </p:tgtEl>
                                        <p:attrNameLst>
                                          <p:attrName>style.visibility</p:attrName>
                                        </p:attrNameLst>
                                      </p:cBhvr>
                                      <p:to>
                                        <p:strVal val="visible"/>
                                      </p:to>
                                    </p:set>
                                    <p:animEffect transition="in" filter="fade">
                                      <p:cBhvr>
                                        <p:cTn id="39" dur="1000"/>
                                        <p:tgtEl>
                                          <p:spTgt spid="8">
                                            <p:txEl>
                                              <p:pRg st="6" end="6"/>
                                            </p:txEl>
                                          </p:spTgt>
                                        </p:tgtEl>
                                      </p:cBhvr>
                                    </p:animEffect>
                                    <p:anim calcmode="lin" valueType="num">
                                      <p:cBhvr>
                                        <p:cTn id="40"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8">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8">
                                            <p:txEl>
                                              <p:pRg st="7" end="7"/>
                                            </p:txEl>
                                          </p:spTgt>
                                        </p:tgtEl>
                                        <p:attrNameLst>
                                          <p:attrName>style.visibility</p:attrName>
                                        </p:attrNameLst>
                                      </p:cBhvr>
                                      <p:to>
                                        <p:strVal val="visible"/>
                                      </p:to>
                                    </p:set>
                                    <p:animEffect transition="in" filter="fade">
                                      <p:cBhvr>
                                        <p:cTn id="46" dur="1000"/>
                                        <p:tgtEl>
                                          <p:spTgt spid="8">
                                            <p:txEl>
                                              <p:pRg st="7" end="7"/>
                                            </p:txEl>
                                          </p:spTgt>
                                        </p:tgtEl>
                                      </p:cBhvr>
                                    </p:animEffect>
                                    <p:anim calcmode="lin" valueType="num">
                                      <p:cBhvr>
                                        <p:cTn id="47" dur="1000" fill="hold"/>
                                        <p:tgtEl>
                                          <p:spTgt spid="8">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8">
                                            <p:txEl>
                                              <p:pRg st="7" end="7"/>
                                            </p:txEl>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8">
                                            <p:txEl>
                                              <p:pRg st="8" end="8"/>
                                            </p:txEl>
                                          </p:spTgt>
                                        </p:tgtEl>
                                        <p:attrNameLst>
                                          <p:attrName>style.visibility</p:attrName>
                                        </p:attrNameLst>
                                      </p:cBhvr>
                                      <p:to>
                                        <p:strVal val="visible"/>
                                      </p:to>
                                    </p:set>
                                    <p:animEffect transition="in" filter="fade">
                                      <p:cBhvr>
                                        <p:cTn id="51" dur="1000"/>
                                        <p:tgtEl>
                                          <p:spTgt spid="8">
                                            <p:txEl>
                                              <p:pRg st="8" end="8"/>
                                            </p:txEl>
                                          </p:spTgt>
                                        </p:tgtEl>
                                      </p:cBhvr>
                                    </p:animEffect>
                                    <p:anim calcmode="lin" valueType="num">
                                      <p:cBhvr>
                                        <p:cTn id="52" dur="1000" fill="hold"/>
                                        <p:tgtEl>
                                          <p:spTgt spid="8">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8">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内存与地址</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303947" y="72410"/>
            <a:ext cx="1566454" cy="369332"/>
          </a:xfrm>
          <a:noFill/>
        </p:spPr>
        <p:txBody>
          <a:bodyPr wrap="square" rtlCol="0">
            <a:spAutoFit/>
          </a:bodyPr>
          <a:lstStyle/>
          <a:p>
            <a:r>
              <a:rPr lang="en-US" altLang="zh-CN" dirty="0">
                <a:solidFill>
                  <a:schemeClr val="bg1"/>
                </a:solidFill>
              </a:rPr>
              <a:t>02 </a:t>
            </a:r>
            <a:r>
              <a:rPr lang="zh-CN" altLang="en-US" dirty="0">
                <a:solidFill>
                  <a:schemeClr val="bg1"/>
                </a:solidFill>
              </a:rPr>
              <a:t>连续内存</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183209" y="72410"/>
            <a:ext cx="1822935" cy="369332"/>
          </a:xfrm>
        </p:spPr>
        <p:txBody>
          <a:bodyPr/>
          <a:lstStyle/>
          <a:p>
            <a:r>
              <a:rPr lang="en-US" altLang="zh-CN" dirty="0"/>
              <a:t>03 </a:t>
            </a:r>
            <a:r>
              <a:rPr lang="zh-CN" altLang="en-US" dirty="0"/>
              <a:t>非连续内存</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虚拟内存</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页面置换算法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2646878" cy="535531"/>
          </a:xfrm>
        </p:spPr>
        <p:txBody>
          <a:bodyPr/>
          <a:lstStyle/>
          <a:p>
            <a:pPr marL="0" indent="0">
              <a:buNone/>
            </a:pPr>
            <a:r>
              <a:rPr lang="zh-CN" altLang="en-US" dirty="0"/>
              <a:t>最坏匹配策略</a:t>
            </a:r>
          </a:p>
        </p:txBody>
      </p:sp>
      <p:sp>
        <p:nvSpPr>
          <p:cNvPr id="8" name="文本框 7">
            <a:extLst>
              <a:ext uri="{FF2B5EF4-FFF2-40B4-BE49-F238E27FC236}">
                <a16:creationId xmlns:a16="http://schemas.microsoft.com/office/drawing/2014/main" id="{EC25D2BE-394D-454F-BF3D-D73A48CFDFB3}"/>
              </a:ext>
            </a:extLst>
          </p:cNvPr>
          <p:cNvSpPr txBox="1"/>
          <p:nvPr/>
        </p:nvSpPr>
        <p:spPr>
          <a:xfrm>
            <a:off x="859031" y="1755263"/>
            <a:ext cx="4614669" cy="3903826"/>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en-US" altLang="zh-CN" sz="2400" b="1" dirty="0"/>
              <a:t>Worst Fit Allocation</a:t>
            </a:r>
          </a:p>
          <a:p>
            <a:pPr marL="342900" indent="-342900" algn="l">
              <a:lnSpc>
                <a:spcPct val="150000"/>
              </a:lnSpc>
              <a:buFont typeface="Wingdings" panose="05000000000000000000" pitchFamily="2" charset="2"/>
              <a:buChar char="Ø"/>
            </a:pPr>
            <a:r>
              <a:rPr lang="zh-CN" altLang="en-US" sz="2400" b="1" dirty="0"/>
              <a:t>思路</a:t>
            </a:r>
            <a:endParaRPr lang="en-US" altLang="zh-CN" sz="2400" b="1" dirty="0"/>
          </a:p>
          <a:p>
            <a:pPr marL="800089" lvl="1" indent="-342900">
              <a:lnSpc>
                <a:spcPct val="150000"/>
              </a:lnSpc>
              <a:buFont typeface="Wingdings" panose="05000000000000000000" pitchFamily="2" charset="2"/>
              <a:buChar char="Ø"/>
            </a:pPr>
            <a:r>
              <a:rPr lang="zh-CN" altLang="en-US" sz="2400" b="1" dirty="0"/>
              <a:t>分配</a:t>
            </a:r>
            <a:r>
              <a:rPr lang="en-US" altLang="zh-CN" sz="2400" b="1" dirty="0"/>
              <a:t>n</a:t>
            </a:r>
            <a:r>
              <a:rPr lang="zh-CN" altLang="en-US" sz="2400" b="1" dirty="0"/>
              <a:t>个字节的分区时，查找并使用不小于</a:t>
            </a:r>
            <a:r>
              <a:rPr lang="en-US" altLang="zh-CN" sz="2400" b="1" dirty="0"/>
              <a:t>n</a:t>
            </a:r>
            <a:r>
              <a:rPr lang="zh-CN" altLang="en-US" sz="2400" b="1" dirty="0"/>
              <a:t>的</a:t>
            </a:r>
            <a:r>
              <a:rPr lang="zh-CN" altLang="en-US" sz="2400" b="1" dirty="0">
                <a:solidFill>
                  <a:srgbClr val="FF0000"/>
                </a:solidFill>
              </a:rPr>
              <a:t>最大</a:t>
            </a:r>
            <a:r>
              <a:rPr lang="zh-CN" altLang="en-US" sz="2400" b="1" dirty="0"/>
              <a:t>空闲分区</a:t>
            </a:r>
            <a:endParaRPr lang="en-US" altLang="zh-CN" sz="2400" b="1" dirty="0"/>
          </a:p>
          <a:p>
            <a:pPr marL="342900" indent="-342900">
              <a:lnSpc>
                <a:spcPct val="150000"/>
              </a:lnSpc>
              <a:buFont typeface="Wingdings" panose="05000000000000000000" pitchFamily="2" charset="2"/>
              <a:buChar char="Ø"/>
            </a:pPr>
            <a:r>
              <a:rPr lang="zh-CN" altLang="en-US" sz="2400" b="1" dirty="0"/>
              <a:t>分配</a:t>
            </a:r>
            <a:r>
              <a:rPr lang="en-US" altLang="zh-CN" sz="2400" b="1" dirty="0"/>
              <a:t>400</a:t>
            </a:r>
            <a:r>
              <a:rPr lang="zh-CN" altLang="en-US" sz="2400" b="1" dirty="0"/>
              <a:t>字节的空间，使用第</a:t>
            </a:r>
            <a:r>
              <a:rPr lang="en-US" altLang="zh-CN" sz="2400" b="1" dirty="0"/>
              <a:t>2</a:t>
            </a:r>
            <a:r>
              <a:rPr lang="zh-CN" altLang="en-US" sz="2400" b="1" dirty="0"/>
              <a:t>个</a:t>
            </a:r>
            <a:r>
              <a:rPr lang="en-US" altLang="zh-CN" sz="2400" b="1" dirty="0"/>
              <a:t>2K</a:t>
            </a:r>
            <a:r>
              <a:rPr lang="zh-CN" altLang="en-US" sz="2400" b="1" dirty="0"/>
              <a:t>的空闲块</a:t>
            </a:r>
            <a:endParaRPr lang="en-US" altLang="zh-CN" sz="2400" b="1" dirty="0"/>
          </a:p>
        </p:txBody>
      </p:sp>
      <p:pic>
        <p:nvPicPr>
          <p:cNvPr id="12" name="图片 11">
            <a:extLst>
              <a:ext uri="{FF2B5EF4-FFF2-40B4-BE49-F238E27FC236}">
                <a16:creationId xmlns:a16="http://schemas.microsoft.com/office/drawing/2014/main" id="{877F2736-0977-4618-92A3-74B4C07B5A48}"/>
              </a:ext>
            </a:extLst>
          </p:cNvPr>
          <p:cNvPicPr>
            <a:picLocks noChangeAspect="1"/>
          </p:cNvPicPr>
          <p:nvPr/>
        </p:nvPicPr>
        <p:blipFill>
          <a:blip r:embed="rId2"/>
          <a:stretch>
            <a:fillRect/>
          </a:stretch>
        </p:blipFill>
        <p:spPr>
          <a:xfrm>
            <a:off x="5974822" y="1450057"/>
            <a:ext cx="2915672" cy="5308237"/>
          </a:xfrm>
          <a:prstGeom prst="rect">
            <a:avLst/>
          </a:prstGeom>
        </p:spPr>
      </p:pic>
      <p:pic>
        <p:nvPicPr>
          <p:cNvPr id="14" name="图片 13">
            <a:extLst>
              <a:ext uri="{FF2B5EF4-FFF2-40B4-BE49-F238E27FC236}">
                <a16:creationId xmlns:a16="http://schemas.microsoft.com/office/drawing/2014/main" id="{DF68EAA6-E7F9-4462-AA8B-037D4626509E}"/>
              </a:ext>
            </a:extLst>
          </p:cNvPr>
          <p:cNvPicPr>
            <a:picLocks noChangeAspect="1"/>
          </p:cNvPicPr>
          <p:nvPr/>
        </p:nvPicPr>
        <p:blipFill>
          <a:blip r:embed="rId3"/>
          <a:stretch>
            <a:fillRect/>
          </a:stretch>
        </p:blipFill>
        <p:spPr>
          <a:xfrm>
            <a:off x="8193434" y="3171554"/>
            <a:ext cx="850920" cy="782845"/>
          </a:xfrm>
          <a:prstGeom prst="rect">
            <a:avLst/>
          </a:prstGeom>
        </p:spPr>
      </p:pic>
      <p:pic>
        <p:nvPicPr>
          <p:cNvPr id="10" name="图片 9">
            <a:extLst>
              <a:ext uri="{FF2B5EF4-FFF2-40B4-BE49-F238E27FC236}">
                <a16:creationId xmlns:a16="http://schemas.microsoft.com/office/drawing/2014/main" id="{61AD2148-7EE4-42E8-BFFA-4FFF4A10BA84}"/>
              </a:ext>
            </a:extLst>
          </p:cNvPr>
          <p:cNvPicPr>
            <a:picLocks noChangeAspect="1"/>
          </p:cNvPicPr>
          <p:nvPr/>
        </p:nvPicPr>
        <p:blipFill>
          <a:blip r:embed="rId4"/>
          <a:stretch>
            <a:fillRect/>
          </a:stretch>
        </p:blipFill>
        <p:spPr>
          <a:xfrm>
            <a:off x="9127026" y="1450057"/>
            <a:ext cx="1910892" cy="4584427"/>
          </a:xfrm>
          <a:prstGeom prst="rect">
            <a:avLst/>
          </a:prstGeom>
        </p:spPr>
      </p:pic>
      <p:sp>
        <p:nvSpPr>
          <p:cNvPr id="37" name="矩形 36">
            <a:extLst>
              <a:ext uri="{FF2B5EF4-FFF2-40B4-BE49-F238E27FC236}">
                <a16:creationId xmlns:a16="http://schemas.microsoft.com/office/drawing/2014/main" id="{0663996E-AB89-4DCC-8375-08C8FD5618DC}"/>
              </a:ext>
            </a:extLst>
          </p:cNvPr>
          <p:cNvSpPr/>
          <p:nvPr/>
        </p:nvSpPr>
        <p:spPr>
          <a:xfrm>
            <a:off x="9127026" y="2804405"/>
            <a:ext cx="1910892" cy="36714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87843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1000"/>
                                        <p:tgtEl>
                                          <p:spTgt spid="8">
                                            <p:txEl>
                                              <p:pRg st="1" end="1"/>
                                            </p:txEl>
                                          </p:spTgt>
                                        </p:tgtEl>
                                      </p:cBhvr>
                                    </p:animEffect>
                                    <p:anim calcmode="lin" valueType="num">
                                      <p:cBhvr>
                                        <p:cTn id="1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Effect transition="in" filter="fade">
                                      <p:cBhvr>
                                        <p:cTn id="19" dur="1000"/>
                                        <p:tgtEl>
                                          <p:spTgt spid="8">
                                            <p:txEl>
                                              <p:pRg st="2" end="2"/>
                                            </p:txEl>
                                          </p:spTgt>
                                        </p:tgtEl>
                                      </p:cBhvr>
                                    </p:animEffect>
                                    <p:anim calcmode="lin" valueType="num">
                                      <p:cBhvr>
                                        <p:cTn id="20"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8">
                                            <p:txEl>
                                              <p:pRg st="3" end="3"/>
                                            </p:txEl>
                                          </p:spTgt>
                                        </p:tgtEl>
                                        <p:attrNameLst>
                                          <p:attrName>style.visibility</p:attrName>
                                        </p:attrNameLst>
                                      </p:cBhvr>
                                      <p:to>
                                        <p:strVal val="visible"/>
                                      </p:to>
                                    </p:set>
                                    <p:animEffect transition="in" filter="fade">
                                      <p:cBhvr>
                                        <p:cTn id="26" dur="1000"/>
                                        <p:tgtEl>
                                          <p:spTgt spid="8">
                                            <p:txEl>
                                              <p:pRg st="3" end="3"/>
                                            </p:txEl>
                                          </p:spTgt>
                                        </p:tgtEl>
                                      </p:cBhvr>
                                    </p:animEffect>
                                    <p:anim calcmode="lin" valueType="num">
                                      <p:cBhvr>
                                        <p:cTn id="27"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par>
                          <p:cTn id="38" fill="hold">
                            <p:stCondLst>
                              <p:cond delay="1000"/>
                            </p:stCondLst>
                            <p:childTnLst>
                              <p:par>
                                <p:cTn id="39" presetID="1" presetClass="entr" presetSubtype="0" fill="hold" grpId="0" nodeType="after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3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内存与地址</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303947" y="72410"/>
            <a:ext cx="1566454" cy="369332"/>
          </a:xfrm>
          <a:noFill/>
        </p:spPr>
        <p:txBody>
          <a:bodyPr wrap="square" rtlCol="0">
            <a:spAutoFit/>
          </a:bodyPr>
          <a:lstStyle/>
          <a:p>
            <a:r>
              <a:rPr lang="en-US" altLang="zh-CN" dirty="0">
                <a:solidFill>
                  <a:schemeClr val="bg1"/>
                </a:solidFill>
              </a:rPr>
              <a:t>02 </a:t>
            </a:r>
            <a:r>
              <a:rPr lang="zh-CN" altLang="en-US" dirty="0">
                <a:solidFill>
                  <a:schemeClr val="bg1"/>
                </a:solidFill>
              </a:rPr>
              <a:t>连续内存</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183209" y="72410"/>
            <a:ext cx="1822935" cy="369332"/>
          </a:xfrm>
        </p:spPr>
        <p:txBody>
          <a:bodyPr/>
          <a:lstStyle/>
          <a:p>
            <a:r>
              <a:rPr lang="en-US" altLang="zh-CN" dirty="0"/>
              <a:t>03 </a:t>
            </a:r>
            <a:r>
              <a:rPr lang="zh-CN" altLang="en-US" dirty="0"/>
              <a:t>非连续内存</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虚拟内存</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页面置换算法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2646878" cy="535531"/>
          </a:xfrm>
        </p:spPr>
        <p:txBody>
          <a:bodyPr/>
          <a:lstStyle/>
          <a:p>
            <a:pPr marL="0" indent="0">
              <a:buNone/>
            </a:pPr>
            <a:r>
              <a:rPr lang="zh-CN" altLang="en-US" dirty="0"/>
              <a:t>最坏匹配策略</a:t>
            </a:r>
          </a:p>
        </p:txBody>
      </p:sp>
      <p:sp>
        <p:nvSpPr>
          <p:cNvPr id="8" name="文本框 7">
            <a:extLst>
              <a:ext uri="{FF2B5EF4-FFF2-40B4-BE49-F238E27FC236}">
                <a16:creationId xmlns:a16="http://schemas.microsoft.com/office/drawing/2014/main" id="{EC25D2BE-394D-454F-BF3D-D73A48CFDFB3}"/>
              </a:ext>
            </a:extLst>
          </p:cNvPr>
          <p:cNvSpPr txBox="1"/>
          <p:nvPr/>
        </p:nvSpPr>
        <p:spPr>
          <a:xfrm>
            <a:off x="1558328" y="1394331"/>
            <a:ext cx="9096972" cy="5011821"/>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原理</a:t>
            </a:r>
            <a:endParaRPr lang="en-US" altLang="zh-CN" sz="2400" b="1" dirty="0"/>
          </a:p>
          <a:p>
            <a:pPr marL="800089" lvl="1" indent="-342900">
              <a:lnSpc>
                <a:spcPct val="150000"/>
              </a:lnSpc>
              <a:buFont typeface="Wingdings" panose="05000000000000000000" pitchFamily="2" charset="2"/>
              <a:buChar char="Ø"/>
            </a:pPr>
            <a:r>
              <a:rPr lang="zh-CN" altLang="en-US" sz="2400" b="1" dirty="0"/>
              <a:t>空闲分区列表按由大到小排序</a:t>
            </a:r>
            <a:endParaRPr lang="en-US" altLang="zh-CN" sz="2400" b="1" dirty="0"/>
          </a:p>
          <a:p>
            <a:pPr marL="800089" lvl="1" indent="-342900">
              <a:lnSpc>
                <a:spcPct val="150000"/>
              </a:lnSpc>
              <a:buFont typeface="Wingdings" panose="05000000000000000000" pitchFamily="2" charset="2"/>
              <a:buChar char="Ø"/>
            </a:pPr>
            <a:r>
              <a:rPr lang="zh-CN" altLang="en-US" sz="2400" b="1" dirty="0"/>
              <a:t>分配过程，从头开始搜索一个比</a:t>
            </a:r>
            <a:r>
              <a:rPr lang="en-US" altLang="zh-CN" sz="2400" b="1" dirty="0"/>
              <a:t>n</a:t>
            </a:r>
            <a:r>
              <a:rPr lang="zh-CN" altLang="en-US" sz="2400" b="1" dirty="0"/>
              <a:t>大的分区</a:t>
            </a:r>
            <a:endParaRPr lang="en-US" altLang="zh-CN" sz="2400" b="1" dirty="0"/>
          </a:p>
          <a:p>
            <a:pPr marL="800089" lvl="1" indent="-342900">
              <a:lnSpc>
                <a:spcPct val="150000"/>
              </a:lnSpc>
              <a:buFont typeface="Wingdings" panose="05000000000000000000" pitchFamily="2" charset="2"/>
              <a:buChar char="Ø"/>
            </a:pPr>
            <a:r>
              <a:rPr lang="zh-CN" altLang="en-US" sz="2400" b="1" dirty="0"/>
              <a:t>释放分区时，查找并合并临近的空闲分区（重新排序）</a:t>
            </a:r>
            <a:endParaRPr lang="en-US" altLang="zh-CN" sz="2400" b="1" dirty="0"/>
          </a:p>
          <a:p>
            <a:pPr marL="342900" indent="-342900">
              <a:lnSpc>
                <a:spcPct val="150000"/>
              </a:lnSpc>
              <a:buFont typeface="Wingdings" panose="05000000000000000000" pitchFamily="2" charset="2"/>
              <a:buChar char="Ø"/>
            </a:pPr>
            <a:r>
              <a:rPr lang="zh-CN" altLang="en-US" sz="2400" b="1" dirty="0"/>
              <a:t>优点</a:t>
            </a:r>
            <a:endParaRPr lang="en-US" altLang="zh-CN" sz="2400" b="1" dirty="0"/>
          </a:p>
          <a:p>
            <a:pPr marL="800089" lvl="1" indent="-342900">
              <a:lnSpc>
                <a:spcPct val="150000"/>
              </a:lnSpc>
              <a:buFont typeface="Wingdings" panose="05000000000000000000" pitchFamily="2" charset="2"/>
              <a:buChar char="Ø"/>
            </a:pPr>
            <a:r>
              <a:rPr lang="zh-CN" altLang="en-US" sz="2400" b="1" dirty="0"/>
              <a:t>中等大小的分配较多时，效果最好</a:t>
            </a:r>
            <a:endParaRPr lang="en-US" altLang="zh-CN" sz="2400" b="1" dirty="0"/>
          </a:p>
          <a:p>
            <a:pPr marL="800089" lvl="1" indent="-342900">
              <a:lnSpc>
                <a:spcPct val="150000"/>
              </a:lnSpc>
              <a:buFont typeface="Wingdings" panose="05000000000000000000" pitchFamily="2" charset="2"/>
              <a:buChar char="Ø"/>
            </a:pPr>
            <a:r>
              <a:rPr lang="zh-CN" altLang="en-US" sz="2400" b="1" dirty="0"/>
              <a:t>避免出现太多的小碎片</a:t>
            </a:r>
            <a:endParaRPr lang="en-US" altLang="zh-CN" sz="2400" b="1" dirty="0"/>
          </a:p>
          <a:p>
            <a:pPr marL="342900" indent="-342900">
              <a:lnSpc>
                <a:spcPct val="150000"/>
              </a:lnSpc>
              <a:buFont typeface="Wingdings" panose="05000000000000000000" pitchFamily="2" charset="2"/>
              <a:buChar char="Ø"/>
            </a:pPr>
            <a:r>
              <a:rPr lang="zh-CN" altLang="en-US" sz="2400" b="1" dirty="0"/>
              <a:t>缺点</a:t>
            </a:r>
            <a:endParaRPr lang="en-US" altLang="zh-CN" sz="2400" b="1" dirty="0"/>
          </a:p>
          <a:p>
            <a:pPr marL="800089" lvl="1" indent="-342900">
              <a:lnSpc>
                <a:spcPct val="150000"/>
              </a:lnSpc>
              <a:buFont typeface="Wingdings" panose="05000000000000000000" pitchFamily="2" charset="2"/>
              <a:buChar char="Ø"/>
            </a:pPr>
            <a:r>
              <a:rPr lang="zh-CN" altLang="en-US" sz="2400" b="1" dirty="0"/>
              <a:t>释放分区较慢；破坏较大分区，后续难以分配大分区</a:t>
            </a:r>
            <a:endParaRPr lang="en-US" altLang="zh-CN" sz="2400" b="1" dirty="0"/>
          </a:p>
        </p:txBody>
      </p:sp>
    </p:spTree>
    <p:extLst>
      <p:ext uri="{BB962C8B-B14F-4D97-AF65-F5344CB8AC3E}">
        <p14:creationId xmlns:p14="http://schemas.microsoft.com/office/powerpoint/2010/main" val="2833348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1000"/>
                                        <p:tgtEl>
                                          <p:spTgt spid="8">
                                            <p:txEl>
                                              <p:pRg st="1" end="1"/>
                                            </p:txEl>
                                          </p:spTgt>
                                        </p:tgtEl>
                                      </p:cBhvr>
                                    </p:animEffect>
                                    <p:anim calcmode="lin" valueType="num">
                                      <p:cBhvr>
                                        <p:cTn id="13"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1000"/>
                                        <p:tgtEl>
                                          <p:spTgt spid="8">
                                            <p:txEl>
                                              <p:pRg st="2" end="2"/>
                                            </p:txEl>
                                          </p:spTgt>
                                        </p:tgtEl>
                                      </p:cBhvr>
                                    </p:animEffect>
                                    <p:anim calcmode="lin" valueType="num">
                                      <p:cBhvr>
                                        <p:cTn id="18"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8">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1000"/>
                                        <p:tgtEl>
                                          <p:spTgt spid="8">
                                            <p:txEl>
                                              <p:pRg st="3" end="3"/>
                                            </p:txEl>
                                          </p:spTgt>
                                        </p:tgtEl>
                                      </p:cBhvr>
                                    </p:animEffect>
                                    <p:anim calcmode="lin" valueType="num">
                                      <p:cBhvr>
                                        <p:cTn id="23"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animEffect transition="in" filter="fade">
                                      <p:cBhvr>
                                        <p:cTn id="29" dur="1000"/>
                                        <p:tgtEl>
                                          <p:spTgt spid="8">
                                            <p:txEl>
                                              <p:pRg st="4" end="4"/>
                                            </p:txEl>
                                          </p:spTgt>
                                        </p:tgtEl>
                                      </p:cBhvr>
                                    </p:animEffect>
                                    <p:anim calcmode="lin" valueType="num">
                                      <p:cBhvr>
                                        <p:cTn id="30"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8">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8">
                                            <p:txEl>
                                              <p:pRg st="5" end="5"/>
                                            </p:txEl>
                                          </p:spTgt>
                                        </p:tgtEl>
                                        <p:attrNameLst>
                                          <p:attrName>style.visibility</p:attrName>
                                        </p:attrNameLst>
                                      </p:cBhvr>
                                      <p:to>
                                        <p:strVal val="visible"/>
                                      </p:to>
                                    </p:set>
                                    <p:animEffect transition="in" filter="fade">
                                      <p:cBhvr>
                                        <p:cTn id="34" dur="1000"/>
                                        <p:tgtEl>
                                          <p:spTgt spid="8">
                                            <p:txEl>
                                              <p:pRg st="5" end="5"/>
                                            </p:txEl>
                                          </p:spTgt>
                                        </p:tgtEl>
                                      </p:cBhvr>
                                    </p:animEffect>
                                    <p:anim calcmode="lin" valueType="num">
                                      <p:cBhvr>
                                        <p:cTn id="35"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8">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8">
                                            <p:txEl>
                                              <p:pRg st="6" end="6"/>
                                            </p:txEl>
                                          </p:spTgt>
                                        </p:tgtEl>
                                        <p:attrNameLst>
                                          <p:attrName>style.visibility</p:attrName>
                                        </p:attrNameLst>
                                      </p:cBhvr>
                                      <p:to>
                                        <p:strVal val="visible"/>
                                      </p:to>
                                    </p:set>
                                    <p:animEffect transition="in" filter="fade">
                                      <p:cBhvr>
                                        <p:cTn id="39" dur="1000"/>
                                        <p:tgtEl>
                                          <p:spTgt spid="8">
                                            <p:txEl>
                                              <p:pRg st="6" end="6"/>
                                            </p:txEl>
                                          </p:spTgt>
                                        </p:tgtEl>
                                      </p:cBhvr>
                                    </p:animEffect>
                                    <p:anim calcmode="lin" valueType="num">
                                      <p:cBhvr>
                                        <p:cTn id="40"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8">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8">
                                            <p:txEl>
                                              <p:pRg st="7" end="7"/>
                                            </p:txEl>
                                          </p:spTgt>
                                        </p:tgtEl>
                                        <p:attrNameLst>
                                          <p:attrName>style.visibility</p:attrName>
                                        </p:attrNameLst>
                                      </p:cBhvr>
                                      <p:to>
                                        <p:strVal val="visible"/>
                                      </p:to>
                                    </p:set>
                                    <p:animEffect transition="in" filter="fade">
                                      <p:cBhvr>
                                        <p:cTn id="46" dur="1000"/>
                                        <p:tgtEl>
                                          <p:spTgt spid="8">
                                            <p:txEl>
                                              <p:pRg st="7" end="7"/>
                                            </p:txEl>
                                          </p:spTgt>
                                        </p:tgtEl>
                                      </p:cBhvr>
                                    </p:animEffect>
                                    <p:anim calcmode="lin" valueType="num">
                                      <p:cBhvr>
                                        <p:cTn id="47" dur="1000" fill="hold"/>
                                        <p:tgtEl>
                                          <p:spTgt spid="8">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8">
                                            <p:txEl>
                                              <p:pRg st="7" end="7"/>
                                            </p:txEl>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8">
                                            <p:txEl>
                                              <p:pRg st="8" end="8"/>
                                            </p:txEl>
                                          </p:spTgt>
                                        </p:tgtEl>
                                        <p:attrNameLst>
                                          <p:attrName>style.visibility</p:attrName>
                                        </p:attrNameLst>
                                      </p:cBhvr>
                                      <p:to>
                                        <p:strVal val="visible"/>
                                      </p:to>
                                    </p:set>
                                    <p:animEffect transition="in" filter="fade">
                                      <p:cBhvr>
                                        <p:cTn id="51" dur="1000"/>
                                        <p:tgtEl>
                                          <p:spTgt spid="8">
                                            <p:txEl>
                                              <p:pRg st="8" end="8"/>
                                            </p:txEl>
                                          </p:spTgt>
                                        </p:tgtEl>
                                      </p:cBhvr>
                                    </p:animEffect>
                                    <p:anim calcmode="lin" valueType="num">
                                      <p:cBhvr>
                                        <p:cTn id="52" dur="1000" fill="hold"/>
                                        <p:tgtEl>
                                          <p:spTgt spid="8">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8">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内存与地址</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303947" y="72410"/>
            <a:ext cx="1566454" cy="369332"/>
          </a:xfrm>
          <a:noFill/>
        </p:spPr>
        <p:txBody>
          <a:bodyPr wrap="square" rtlCol="0">
            <a:spAutoFit/>
          </a:bodyPr>
          <a:lstStyle/>
          <a:p>
            <a:r>
              <a:rPr lang="en-US" altLang="zh-CN" dirty="0">
                <a:solidFill>
                  <a:schemeClr val="bg1"/>
                </a:solidFill>
              </a:rPr>
              <a:t>02 </a:t>
            </a:r>
            <a:r>
              <a:rPr lang="zh-CN" altLang="en-US" dirty="0">
                <a:solidFill>
                  <a:schemeClr val="bg1"/>
                </a:solidFill>
              </a:rPr>
              <a:t>连续内存</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183209" y="72410"/>
            <a:ext cx="1822935" cy="369332"/>
          </a:xfrm>
        </p:spPr>
        <p:txBody>
          <a:bodyPr/>
          <a:lstStyle/>
          <a:p>
            <a:r>
              <a:rPr lang="en-US" altLang="zh-CN" dirty="0"/>
              <a:t>03 </a:t>
            </a:r>
            <a:r>
              <a:rPr lang="zh-CN" altLang="en-US" dirty="0"/>
              <a:t>非连续内存</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虚拟内存</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页面置换算法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5126724" cy="535531"/>
          </a:xfrm>
        </p:spPr>
        <p:txBody>
          <a:bodyPr/>
          <a:lstStyle/>
          <a:p>
            <a:pPr marL="0" indent="0">
              <a:buNone/>
            </a:pPr>
            <a:r>
              <a:rPr lang="zh-CN" altLang="en-US" dirty="0"/>
              <a:t>快速适应算法（</a:t>
            </a:r>
            <a:r>
              <a:rPr lang="en-US" altLang="zh-CN" dirty="0"/>
              <a:t>quick fit</a:t>
            </a:r>
            <a:r>
              <a:rPr lang="zh-CN" altLang="en-US" dirty="0"/>
              <a:t>）</a:t>
            </a:r>
          </a:p>
        </p:txBody>
      </p:sp>
      <p:sp>
        <p:nvSpPr>
          <p:cNvPr id="8" name="文本框 7">
            <a:extLst>
              <a:ext uri="{FF2B5EF4-FFF2-40B4-BE49-F238E27FC236}">
                <a16:creationId xmlns:a16="http://schemas.microsoft.com/office/drawing/2014/main" id="{DA763E9C-1953-42BF-9BD2-C69DCCB7CCF3}"/>
              </a:ext>
            </a:extLst>
          </p:cNvPr>
          <p:cNvSpPr txBox="1"/>
          <p:nvPr/>
        </p:nvSpPr>
        <p:spPr>
          <a:xfrm>
            <a:off x="1133856" y="2057400"/>
            <a:ext cx="10143773" cy="4551374"/>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b="1" dirty="0"/>
              <a:t>将空闲分区根据其容量的大小进行分类（</a:t>
            </a:r>
            <a:r>
              <a:rPr lang="en-US" altLang="zh-CN" sz="2400" b="1" dirty="0"/>
              <a:t>2K</a:t>
            </a:r>
            <a:r>
              <a:rPr lang="zh-CN" altLang="en-US" sz="2400" b="1" dirty="0"/>
              <a:t>、</a:t>
            </a:r>
            <a:r>
              <a:rPr lang="en-US" altLang="zh-CN" sz="2400" b="1" dirty="0"/>
              <a:t>4K</a:t>
            </a:r>
            <a:r>
              <a:rPr lang="zh-CN" altLang="en-US" sz="2400" b="1" dirty="0"/>
              <a:t>、</a:t>
            </a:r>
            <a:r>
              <a:rPr lang="en-US" altLang="zh-CN" sz="2400" b="1" dirty="0"/>
              <a:t>8K…</a:t>
            </a:r>
            <a:r>
              <a:rPr lang="zh-CN" altLang="en-US" sz="2400" b="1" dirty="0"/>
              <a:t>）</a:t>
            </a:r>
            <a:endParaRPr lang="en-US" altLang="zh-CN" sz="2400" b="1" dirty="0"/>
          </a:p>
          <a:p>
            <a:pPr marL="342900" indent="-342900">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设立一张管理索引表，每个索引表项对应一种空闲分区类型</a:t>
            </a:r>
            <a:endParaRPr lang="en-US" altLang="zh-CN" sz="2400" b="1" dirty="0">
              <a:latin typeface="微软雅黑" panose="020B0503020204020204" pitchFamily="34" charset="-122"/>
              <a:ea typeface="微软雅黑" panose="020B0503020204020204" pitchFamily="34" charset="-122"/>
            </a:endParaRPr>
          </a:p>
          <a:p>
            <a:pPr marL="800089" lvl="1" indent="-342900">
              <a:lnSpc>
                <a:spcPct val="150000"/>
              </a:lnSpc>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rPr>
              <a:t>分配：根据进程大小从索引表中找到能容纳它的最小的分区链表，从表中取下第一块分配即可</a:t>
            </a:r>
            <a:endParaRPr lang="en-US" altLang="zh-CN" sz="2000" b="1"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特点： </a:t>
            </a:r>
            <a:endParaRPr lang="en-US" altLang="zh-CN" sz="2400" b="1" dirty="0">
              <a:latin typeface="微软雅黑" panose="020B0503020204020204" pitchFamily="34" charset="-122"/>
              <a:ea typeface="微软雅黑" panose="020B0503020204020204" pitchFamily="34" charset="-122"/>
            </a:endParaRPr>
          </a:p>
          <a:p>
            <a:pPr marL="800089" lvl="1" indent="-342900">
              <a:lnSpc>
                <a:spcPct val="150000"/>
              </a:lnSpc>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rPr>
              <a:t>分配效率高，不用分割空间</a:t>
            </a:r>
            <a:endParaRPr lang="en-US" altLang="zh-CN" sz="2000" b="1" dirty="0">
              <a:latin typeface="微软雅黑" panose="020B0503020204020204" pitchFamily="34" charset="-122"/>
              <a:ea typeface="微软雅黑" panose="020B0503020204020204" pitchFamily="34" charset="-122"/>
            </a:endParaRPr>
          </a:p>
          <a:p>
            <a:pPr marL="800089" lvl="1" indent="-342900">
              <a:lnSpc>
                <a:spcPct val="150000"/>
              </a:lnSpc>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rPr>
              <a:t>分区归还的算法比较复杂，增加了系统开销</a:t>
            </a:r>
            <a:endParaRPr lang="en-US" altLang="zh-CN" sz="2000" b="1" dirty="0">
              <a:latin typeface="微软雅黑" panose="020B0503020204020204" pitchFamily="34" charset="-122"/>
              <a:ea typeface="微软雅黑" panose="020B0503020204020204" pitchFamily="34" charset="-122"/>
            </a:endParaRPr>
          </a:p>
          <a:p>
            <a:pPr marL="800089" lvl="1" indent="-342900">
              <a:lnSpc>
                <a:spcPct val="150000"/>
              </a:lnSpc>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rPr>
              <a:t>存在内碎片</a:t>
            </a:r>
            <a:endParaRPr lang="en-US" altLang="zh-CN" sz="2000" b="1"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6796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05457" y="1744135"/>
            <a:ext cx="1435008" cy="1446550"/>
          </a:xfrm>
          <a:prstGeom prst="rect">
            <a:avLst/>
          </a:prstGeom>
          <a:noFill/>
        </p:spPr>
        <p:txBody>
          <a:bodyPr wrap="none" rtlCol="0">
            <a:spAutoFit/>
          </a:bodyPr>
          <a:lstStyle/>
          <a:p>
            <a:r>
              <a:rPr lang="en-US" altLang="zh-CN" sz="8800" dirty="0">
                <a:solidFill>
                  <a:schemeClr val="accent1">
                    <a:lumMod val="50000"/>
                  </a:schemeClr>
                </a:solidFill>
              </a:rPr>
              <a:t>01</a:t>
            </a:r>
            <a:endParaRPr lang="zh-CN" altLang="en-US" sz="8800" dirty="0">
              <a:solidFill>
                <a:schemeClr val="accent1">
                  <a:lumMod val="50000"/>
                </a:schemeClr>
              </a:solidFill>
            </a:endParaRPr>
          </a:p>
        </p:txBody>
      </p:sp>
      <p:sp>
        <p:nvSpPr>
          <p:cNvPr id="3" name="文本框 2"/>
          <p:cNvSpPr txBox="1"/>
          <p:nvPr/>
        </p:nvSpPr>
        <p:spPr>
          <a:xfrm>
            <a:off x="3241977" y="1744135"/>
            <a:ext cx="1435008" cy="1446550"/>
          </a:xfrm>
          <a:prstGeom prst="rect">
            <a:avLst/>
          </a:prstGeom>
          <a:noFill/>
        </p:spPr>
        <p:txBody>
          <a:bodyPr wrap="none" rtlCol="0">
            <a:spAutoFit/>
          </a:bodyPr>
          <a:lstStyle/>
          <a:p>
            <a:r>
              <a:rPr lang="en-US" altLang="zh-CN" sz="8800" dirty="0">
                <a:solidFill>
                  <a:schemeClr val="accent1">
                    <a:lumMod val="50000"/>
                    <a:alpha val="30000"/>
                  </a:schemeClr>
                </a:solidFill>
              </a:rPr>
              <a:t>02</a:t>
            </a:r>
            <a:endParaRPr lang="zh-CN" altLang="en-US" sz="8800" dirty="0">
              <a:solidFill>
                <a:schemeClr val="accent1">
                  <a:lumMod val="50000"/>
                  <a:alpha val="30000"/>
                </a:schemeClr>
              </a:solidFill>
            </a:endParaRPr>
          </a:p>
        </p:txBody>
      </p:sp>
      <p:sp>
        <p:nvSpPr>
          <p:cNvPr id="4" name="文本框 3"/>
          <p:cNvSpPr txBox="1"/>
          <p:nvPr/>
        </p:nvSpPr>
        <p:spPr>
          <a:xfrm>
            <a:off x="5378497" y="1744135"/>
            <a:ext cx="1435008" cy="1446550"/>
          </a:xfrm>
          <a:prstGeom prst="rect">
            <a:avLst/>
          </a:prstGeom>
          <a:noFill/>
        </p:spPr>
        <p:txBody>
          <a:bodyPr wrap="none" rtlCol="0">
            <a:spAutoFit/>
          </a:bodyPr>
          <a:lstStyle/>
          <a:p>
            <a:r>
              <a:rPr lang="en-US" altLang="zh-CN" sz="8800" dirty="0">
                <a:solidFill>
                  <a:schemeClr val="accent1">
                    <a:lumMod val="50000"/>
                    <a:alpha val="30000"/>
                  </a:schemeClr>
                </a:solidFill>
              </a:rPr>
              <a:t>03</a:t>
            </a:r>
            <a:endParaRPr lang="zh-CN" altLang="en-US" sz="8800" dirty="0">
              <a:solidFill>
                <a:schemeClr val="accent1">
                  <a:lumMod val="50000"/>
                  <a:alpha val="30000"/>
                </a:schemeClr>
              </a:solidFill>
            </a:endParaRPr>
          </a:p>
        </p:txBody>
      </p:sp>
      <p:sp>
        <p:nvSpPr>
          <p:cNvPr id="5" name="文本框 4"/>
          <p:cNvSpPr txBox="1"/>
          <p:nvPr/>
        </p:nvSpPr>
        <p:spPr>
          <a:xfrm>
            <a:off x="7515017" y="1744135"/>
            <a:ext cx="1435008" cy="1446550"/>
          </a:xfrm>
          <a:prstGeom prst="rect">
            <a:avLst/>
          </a:prstGeom>
          <a:noFill/>
        </p:spPr>
        <p:txBody>
          <a:bodyPr wrap="none" rtlCol="0">
            <a:spAutoFit/>
          </a:bodyPr>
          <a:lstStyle/>
          <a:p>
            <a:r>
              <a:rPr lang="en-US" altLang="zh-CN" sz="8800" dirty="0">
                <a:solidFill>
                  <a:schemeClr val="accent1">
                    <a:lumMod val="50000"/>
                    <a:alpha val="30000"/>
                  </a:schemeClr>
                </a:solidFill>
              </a:rPr>
              <a:t>04</a:t>
            </a:r>
            <a:endParaRPr lang="zh-CN" altLang="en-US" sz="8800" dirty="0">
              <a:solidFill>
                <a:schemeClr val="accent1">
                  <a:lumMod val="50000"/>
                  <a:alpha val="30000"/>
                </a:schemeClr>
              </a:solidFill>
            </a:endParaRPr>
          </a:p>
        </p:txBody>
      </p:sp>
      <p:sp>
        <p:nvSpPr>
          <p:cNvPr id="6" name="文本框 5"/>
          <p:cNvSpPr txBox="1"/>
          <p:nvPr/>
        </p:nvSpPr>
        <p:spPr>
          <a:xfrm>
            <a:off x="9651537" y="1744135"/>
            <a:ext cx="1435008" cy="1446550"/>
          </a:xfrm>
          <a:prstGeom prst="rect">
            <a:avLst/>
          </a:prstGeom>
          <a:noFill/>
        </p:spPr>
        <p:txBody>
          <a:bodyPr wrap="none" rtlCol="0">
            <a:spAutoFit/>
          </a:bodyPr>
          <a:lstStyle/>
          <a:p>
            <a:r>
              <a:rPr lang="en-US" altLang="zh-CN" sz="8800" dirty="0">
                <a:solidFill>
                  <a:schemeClr val="accent1">
                    <a:lumMod val="50000"/>
                    <a:alpha val="30000"/>
                  </a:schemeClr>
                </a:solidFill>
              </a:rPr>
              <a:t>05</a:t>
            </a:r>
            <a:endParaRPr lang="zh-CN" altLang="en-US" sz="8800" dirty="0">
              <a:solidFill>
                <a:schemeClr val="accent1">
                  <a:lumMod val="50000"/>
                  <a:alpha val="30000"/>
                </a:schemeClr>
              </a:solidFill>
            </a:endParaRPr>
          </a:p>
        </p:txBody>
      </p:sp>
      <p:grpSp>
        <p:nvGrpSpPr>
          <p:cNvPr id="12" name="组合 11"/>
          <p:cNvGrpSpPr/>
          <p:nvPr/>
        </p:nvGrpSpPr>
        <p:grpSpPr>
          <a:xfrm rot="21345802">
            <a:off x="658677" y="1192420"/>
            <a:ext cx="1049867" cy="4725785"/>
            <a:chOff x="575734" y="1277082"/>
            <a:chExt cx="1049866" cy="4725785"/>
          </a:xfrm>
        </p:grpSpPr>
        <p:cxnSp>
          <p:nvCxnSpPr>
            <p:cNvPr id="8" name="直接连接符 7"/>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1" name="矩形 10"/>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3" name="组合 12"/>
          <p:cNvGrpSpPr/>
          <p:nvPr/>
        </p:nvGrpSpPr>
        <p:grpSpPr>
          <a:xfrm rot="21345802">
            <a:off x="2767136" y="1192422"/>
            <a:ext cx="1049867" cy="4725785"/>
            <a:chOff x="575734" y="1277082"/>
            <a:chExt cx="1049866" cy="4725785"/>
          </a:xfrm>
        </p:grpSpPr>
        <p:cxnSp>
          <p:nvCxnSpPr>
            <p:cNvPr id="14" name="直接连接符 13"/>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矩形 14"/>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6" name="组合 15"/>
          <p:cNvGrpSpPr/>
          <p:nvPr/>
        </p:nvGrpSpPr>
        <p:grpSpPr>
          <a:xfrm rot="21345802">
            <a:off x="4889140" y="1192422"/>
            <a:ext cx="1049867" cy="4725785"/>
            <a:chOff x="575734" y="1277082"/>
            <a:chExt cx="1049866" cy="4725785"/>
          </a:xfrm>
        </p:grpSpPr>
        <p:cxnSp>
          <p:nvCxnSpPr>
            <p:cNvPr id="17" name="直接连接符 16"/>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矩形 17"/>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9" name="组合 18"/>
          <p:cNvGrpSpPr/>
          <p:nvPr/>
        </p:nvGrpSpPr>
        <p:grpSpPr>
          <a:xfrm rot="21345802">
            <a:off x="7054489" y="1192422"/>
            <a:ext cx="1049867" cy="4725785"/>
            <a:chOff x="575734" y="1277082"/>
            <a:chExt cx="1049866" cy="4725785"/>
          </a:xfrm>
        </p:grpSpPr>
        <p:cxnSp>
          <p:nvCxnSpPr>
            <p:cNvPr id="20" name="直接连接符 19"/>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1" name="矩形 20"/>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2" name="组合 21"/>
          <p:cNvGrpSpPr/>
          <p:nvPr/>
        </p:nvGrpSpPr>
        <p:grpSpPr>
          <a:xfrm rot="21345802">
            <a:off x="9162180" y="1192424"/>
            <a:ext cx="1049867" cy="4725785"/>
            <a:chOff x="575734" y="1277082"/>
            <a:chExt cx="1049866" cy="4725785"/>
          </a:xfrm>
        </p:grpSpPr>
        <p:cxnSp>
          <p:nvCxnSpPr>
            <p:cNvPr id="23" name="直接连接符 22"/>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4" name="矩形 23"/>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36" name="矩形 35"/>
          <p:cNvSpPr/>
          <p:nvPr/>
        </p:nvSpPr>
        <p:spPr>
          <a:xfrm>
            <a:off x="0" y="0"/>
            <a:ext cx="12192000" cy="49088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矩形 36"/>
          <p:cNvSpPr/>
          <p:nvPr/>
        </p:nvSpPr>
        <p:spPr>
          <a:xfrm>
            <a:off x="-1" y="68852"/>
            <a:ext cx="6096001" cy="369332"/>
          </a:xfrm>
          <a:prstGeom prst="rect">
            <a:avLst/>
          </a:prstGeom>
        </p:spPr>
        <p:txBody>
          <a:bodyPr wrap="square">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操作系统  </a:t>
            </a:r>
            <a:r>
              <a:rPr lang="en-US" altLang="zh-CN" b="1" dirty="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第三章  内存管理</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593C9166-049A-473F-BD85-00AC8D4C8623}"/>
              </a:ext>
            </a:extLst>
          </p:cNvPr>
          <p:cNvSpPr txBox="1"/>
          <p:nvPr/>
        </p:nvSpPr>
        <p:spPr>
          <a:xfrm>
            <a:off x="997364" y="5093216"/>
            <a:ext cx="1723549" cy="461665"/>
          </a:xfrm>
          <a:prstGeom prst="rect">
            <a:avLst/>
          </a:prstGeom>
          <a:noFill/>
        </p:spPr>
        <p:txBody>
          <a:bodyPr wrap="none" rtlCol="0">
            <a:spAutoFit/>
          </a:bodyPr>
          <a:lstStyle/>
          <a:p>
            <a:r>
              <a:rPr lang="zh-CN" altLang="en-US" sz="2400" b="1" dirty="0">
                <a:solidFill>
                  <a:schemeClr val="accent1">
                    <a:lumMod val="50000"/>
                  </a:schemeClr>
                </a:solidFill>
              </a:rPr>
              <a:t>内存与地址</a:t>
            </a:r>
          </a:p>
        </p:txBody>
      </p:sp>
      <p:sp>
        <p:nvSpPr>
          <p:cNvPr id="31" name="文本框 30">
            <a:extLst>
              <a:ext uri="{FF2B5EF4-FFF2-40B4-BE49-F238E27FC236}">
                <a16:creationId xmlns:a16="http://schemas.microsoft.com/office/drawing/2014/main" id="{77655B12-47AA-4EB6-B49A-35DFAC98C60A}"/>
              </a:ext>
            </a:extLst>
          </p:cNvPr>
          <p:cNvSpPr txBox="1"/>
          <p:nvPr/>
        </p:nvSpPr>
        <p:spPr>
          <a:xfrm>
            <a:off x="3123048" y="5093218"/>
            <a:ext cx="1415772" cy="461665"/>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连续内存</a:t>
            </a:r>
          </a:p>
        </p:txBody>
      </p:sp>
      <p:sp>
        <p:nvSpPr>
          <p:cNvPr id="32" name="文本框 31">
            <a:extLst>
              <a:ext uri="{FF2B5EF4-FFF2-40B4-BE49-F238E27FC236}">
                <a16:creationId xmlns:a16="http://schemas.microsoft.com/office/drawing/2014/main" id="{309C8AFE-CC32-4C8E-83B1-6F932E8DB0D2}"/>
              </a:ext>
            </a:extLst>
          </p:cNvPr>
          <p:cNvSpPr txBox="1"/>
          <p:nvPr/>
        </p:nvSpPr>
        <p:spPr>
          <a:xfrm>
            <a:off x="5248731" y="5093218"/>
            <a:ext cx="1723549" cy="461665"/>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非连续内存</a:t>
            </a:r>
          </a:p>
        </p:txBody>
      </p:sp>
      <p:sp>
        <p:nvSpPr>
          <p:cNvPr id="33" name="文本框 32">
            <a:extLst>
              <a:ext uri="{FF2B5EF4-FFF2-40B4-BE49-F238E27FC236}">
                <a16:creationId xmlns:a16="http://schemas.microsoft.com/office/drawing/2014/main" id="{A1272923-0DFC-4710-AFC9-244E96739E5F}"/>
              </a:ext>
            </a:extLst>
          </p:cNvPr>
          <p:cNvSpPr txBox="1"/>
          <p:nvPr/>
        </p:nvSpPr>
        <p:spPr>
          <a:xfrm>
            <a:off x="7374415" y="5093218"/>
            <a:ext cx="1415772" cy="461665"/>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虚拟存储</a:t>
            </a:r>
          </a:p>
        </p:txBody>
      </p:sp>
      <p:sp>
        <p:nvSpPr>
          <p:cNvPr id="34" name="文本框 33">
            <a:extLst>
              <a:ext uri="{FF2B5EF4-FFF2-40B4-BE49-F238E27FC236}">
                <a16:creationId xmlns:a16="http://schemas.microsoft.com/office/drawing/2014/main" id="{CB5D2322-4D90-4A08-87C9-042E69264080}"/>
              </a:ext>
            </a:extLst>
          </p:cNvPr>
          <p:cNvSpPr txBox="1"/>
          <p:nvPr/>
        </p:nvSpPr>
        <p:spPr>
          <a:xfrm>
            <a:off x="9500099" y="5093218"/>
            <a:ext cx="2031325" cy="461665"/>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页面置换算法</a:t>
            </a:r>
          </a:p>
        </p:txBody>
      </p:sp>
    </p:spTree>
    <p:extLst>
      <p:ext uri="{BB962C8B-B14F-4D97-AF65-F5344CB8AC3E}">
        <p14:creationId xmlns:p14="http://schemas.microsoft.com/office/powerpoint/2010/main" val="30674374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内存与地址</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303947" y="72410"/>
            <a:ext cx="1566454" cy="369332"/>
          </a:xfrm>
          <a:noFill/>
        </p:spPr>
        <p:txBody>
          <a:bodyPr wrap="square" rtlCol="0">
            <a:spAutoFit/>
          </a:bodyPr>
          <a:lstStyle/>
          <a:p>
            <a:r>
              <a:rPr lang="en-US" altLang="zh-CN" dirty="0">
                <a:solidFill>
                  <a:schemeClr val="bg1"/>
                </a:solidFill>
              </a:rPr>
              <a:t>02 </a:t>
            </a:r>
            <a:r>
              <a:rPr lang="zh-CN" altLang="en-US" dirty="0">
                <a:solidFill>
                  <a:schemeClr val="bg1"/>
                </a:solidFill>
              </a:rPr>
              <a:t>连续内存</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183209" y="72410"/>
            <a:ext cx="1822935" cy="369332"/>
          </a:xfrm>
        </p:spPr>
        <p:txBody>
          <a:bodyPr/>
          <a:lstStyle/>
          <a:p>
            <a:r>
              <a:rPr lang="en-US" altLang="zh-CN" dirty="0"/>
              <a:t>03 </a:t>
            </a:r>
            <a:r>
              <a:rPr lang="zh-CN" altLang="en-US" dirty="0"/>
              <a:t>非连续内存</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虚拟内存</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页面置换算法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5434501" cy="535531"/>
          </a:xfrm>
        </p:spPr>
        <p:txBody>
          <a:bodyPr/>
          <a:lstStyle/>
          <a:p>
            <a:pPr marL="0" indent="0">
              <a:buNone/>
            </a:pPr>
            <a:r>
              <a:rPr lang="zh-CN" altLang="en-US" dirty="0"/>
              <a:t>伙伴系统（</a:t>
            </a:r>
            <a:r>
              <a:rPr lang="en-US" altLang="zh-CN" dirty="0"/>
              <a:t>Buddy System</a:t>
            </a:r>
            <a:r>
              <a:rPr lang="zh-CN" altLang="en-US" dirty="0"/>
              <a:t>）</a:t>
            </a:r>
          </a:p>
        </p:txBody>
      </p:sp>
      <p:sp>
        <p:nvSpPr>
          <p:cNvPr id="8" name="文本框 7">
            <a:extLst>
              <a:ext uri="{FF2B5EF4-FFF2-40B4-BE49-F238E27FC236}">
                <a16:creationId xmlns:a16="http://schemas.microsoft.com/office/drawing/2014/main" id="{DA763E9C-1953-42BF-9BD2-C69DCCB7CCF3}"/>
              </a:ext>
            </a:extLst>
          </p:cNvPr>
          <p:cNvSpPr txBox="1"/>
          <p:nvPr/>
        </p:nvSpPr>
        <p:spPr>
          <a:xfrm>
            <a:off x="1133856" y="2057400"/>
            <a:ext cx="10143773" cy="2797048"/>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b="1" dirty="0"/>
              <a:t>整个可分配的分区大小</a:t>
            </a:r>
            <a:r>
              <a:rPr lang="en-US" altLang="zh-CN" sz="2400" b="1" dirty="0"/>
              <a:t>2</a:t>
            </a:r>
            <a:r>
              <a:rPr lang="zh-CN" altLang="en-US" sz="2400" b="1" dirty="0"/>
              <a:t>的</a:t>
            </a:r>
            <a:r>
              <a:rPr lang="en-US" altLang="zh-CN" sz="2400" b="1" dirty="0"/>
              <a:t>u</a:t>
            </a:r>
            <a:r>
              <a:rPr lang="zh-CN" altLang="en-US" sz="2400" b="1" dirty="0"/>
              <a:t>次幂，</a:t>
            </a:r>
            <a:r>
              <a:rPr lang="en-US" altLang="zh-CN" sz="2400" b="1" dirty="0"/>
              <a:t>2</a:t>
            </a:r>
            <a:r>
              <a:rPr lang="en-US" altLang="zh-CN" sz="2400" b="1" baseline="30000" dirty="0"/>
              <a:t>U</a:t>
            </a:r>
            <a:endParaRPr lang="zh-CN" altLang="zh-CN" b="1" dirty="0"/>
          </a:p>
          <a:p>
            <a:pPr marL="342900" indent="-342900">
              <a:lnSpc>
                <a:spcPct val="150000"/>
              </a:lnSpc>
              <a:buFont typeface="Wingdings" panose="05000000000000000000" pitchFamily="2" charset="2"/>
              <a:buChar char="Ø"/>
            </a:pPr>
            <a:r>
              <a:rPr lang="zh-CN" altLang="en-US" sz="2400" b="1" dirty="0"/>
              <a:t>当进程申请分区的大小</a:t>
            </a:r>
            <a:r>
              <a:rPr lang="en-US" altLang="zh-CN" sz="2400" b="1" dirty="0"/>
              <a:t>S</a:t>
            </a:r>
            <a:r>
              <a:rPr lang="zh-CN" altLang="en-US" sz="2400" b="1" dirty="0"/>
              <a:t>满足</a:t>
            </a:r>
            <a:r>
              <a:rPr lang="en-US" altLang="zh-CN" sz="2400" b="1" dirty="0">
                <a:solidFill>
                  <a:srgbClr val="11576A"/>
                </a:solidFill>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2</a:t>
            </a:r>
            <a:r>
              <a:rPr lang="en-US" altLang="zh-CN" sz="2400" b="1" baseline="30000" dirty="0">
                <a:latin typeface="微软雅黑" panose="020B0503020204020204" pitchFamily="34" charset="-122"/>
                <a:ea typeface="微软雅黑" panose="020B0503020204020204" pitchFamily="34" charset="-122"/>
              </a:rPr>
              <a:t>U-1</a:t>
            </a:r>
            <a:r>
              <a:rPr lang="en-US" altLang="zh-CN" sz="2400" b="1" dirty="0">
                <a:latin typeface="微软雅黑" panose="020B0503020204020204" pitchFamily="34" charset="-122"/>
                <a:ea typeface="微软雅黑" panose="020B0503020204020204" pitchFamily="34" charset="-122"/>
              </a:rPr>
              <a:t> &lt; S </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 2</a:t>
            </a:r>
            <a:r>
              <a:rPr lang="en-US" altLang="zh-CN" sz="2400" b="1" baseline="30000" dirty="0">
                <a:latin typeface="微软雅黑" panose="020B0503020204020204" pitchFamily="34" charset="-122"/>
                <a:ea typeface="微软雅黑" panose="020B0503020204020204" pitchFamily="34" charset="-122"/>
              </a:rPr>
              <a:t>U</a:t>
            </a:r>
            <a:r>
              <a:rPr lang="zh-CN" altLang="en-US" sz="2400" b="1" dirty="0"/>
              <a:t> 时，把整个块分配给该进程</a:t>
            </a:r>
            <a:endParaRPr lang="en-US" altLang="zh-CN" sz="2400" b="1" dirty="0"/>
          </a:p>
          <a:p>
            <a:pPr marL="800089" lvl="1" indent="-342900">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如</a:t>
            </a:r>
            <a:r>
              <a:rPr lang="en-US" altLang="zh-CN" sz="2400" b="1" dirty="0">
                <a:latin typeface="微软雅黑" panose="020B0503020204020204" pitchFamily="34" charset="-122"/>
                <a:ea typeface="微软雅黑" panose="020B0503020204020204" pitchFamily="34" charset="-122"/>
              </a:rPr>
              <a:t>S </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2</a:t>
            </a:r>
            <a:r>
              <a:rPr lang="en-US" altLang="zh-CN" sz="2400" b="1" baseline="30000" dirty="0">
                <a:latin typeface="微软雅黑" panose="020B0503020204020204" pitchFamily="34" charset="-122"/>
                <a:ea typeface="微软雅黑" panose="020B0503020204020204" pitchFamily="34" charset="-122"/>
              </a:rPr>
              <a:t>i</a:t>
            </a:r>
            <a:r>
              <a:rPr lang="zh-CN" altLang="en-US" sz="2400" b="1" baseline="30000" dirty="0">
                <a:latin typeface="微软雅黑" panose="020B0503020204020204" pitchFamily="34" charset="-122"/>
                <a:ea typeface="微软雅黑" panose="020B0503020204020204" pitchFamily="34" charset="-122"/>
              </a:rPr>
              <a:t>－</a:t>
            </a:r>
            <a:r>
              <a:rPr lang="en-US" altLang="zh-CN" sz="2400" b="1" baseline="30000"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，将大小为</a:t>
            </a:r>
            <a:r>
              <a:rPr lang="en-US" altLang="zh-CN" sz="2400" b="1" dirty="0">
                <a:latin typeface="微软雅黑" panose="020B0503020204020204" pitchFamily="34" charset="-122"/>
                <a:ea typeface="微软雅黑" panose="020B0503020204020204" pitchFamily="34" charset="-122"/>
              </a:rPr>
              <a:t>2</a:t>
            </a:r>
            <a:r>
              <a:rPr lang="en-US" altLang="zh-CN" sz="2400" b="1" baseline="30000" dirty="0">
                <a:latin typeface="微软雅黑" panose="020B0503020204020204" pitchFamily="34" charset="-122"/>
                <a:ea typeface="微软雅黑" panose="020B0503020204020204" pitchFamily="34" charset="-122"/>
              </a:rPr>
              <a:t>i </a:t>
            </a:r>
            <a:r>
              <a:rPr lang="zh-CN" altLang="en-US" sz="2400" b="1" dirty="0">
                <a:latin typeface="微软雅黑" panose="020B0503020204020204" pitchFamily="34" charset="-122"/>
                <a:ea typeface="微软雅黑" panose="020B0503020204020204" pitchFamily="34" charset="-122"/>
              </a:rPr>
              <a:t>的当前空闲分区划分成两个大小为</a:t>
            </a:r>
            <a:r>
              <a:rPr lang="en-US" altLang="zh-CN" sz="2400" b="1" dirty="0">
                <a:latin typeface="微软雅黑" panose="020B0503020204020204" pitchFamily="34" charset="-122"/>
                <a:ea typeface="微软雅黑" panose="020B0503020204020204" pitchFamily="34" charset="-122"/>
              </a:rPr>
              <a:t>2</a:t>
            </a:r>
            <a:r>
              <a:rPr lang="en-US" altLang="zh-CN" sz="2400" b="1" baseline="30000" dirty="0">
                <a:latin typeface="微软雅黑" panose="020B0503020204020204" pitchFamily="34" charset="-122"/>
                <a:ea typeface="微软雅黑" panose="020B0503020204020204" pitchFamily="34" charset="-122"/>
              </a:rPr>
              <a:t>i</a:t>
            </a:r>
            <a:r>
              <a:rPr lang="zh-CN" altLang="en-US" sz="2400" b="1" baseline="30000" dirty="0">
                <a:latin typeface="微软雅黑" panose="020B0503020204020204" pitchFamily="34" charset="-122"/>
                <a:ea typeface="微软雅黑" panose="020B0503020204020204" pitchFamily="34" charset="-122"/>
              </a:rPr>
              <a:t>－</a:t>
            </a:r>
            <a:r>
              <a:rPr lang="en-US" altLang="zh-CN" sz="2400" b="1" baseline="30000" dirty="0">
                <a:latin typeface="微软雅黑" panose="020B0503020204020204" pitchFamily="34" charset="-122"/>
                <a:ea typeface="微软雅黑" panose="020B0503020204020204" pitchFamily="34" charset="-122"/>
              </a:rPr>
              <a:t>1 </a:t>
            </a:r>
            <a:r>
              <a:rPr lang="zh-CN" altLang="en-US" sz="2400" b="1" dirty="0">
                <a:latin typeface="微软雅黑" panose="020B0503020204020204" pitchFamily="34" charset="-122"/>
                <a:ea typeface="微软雅黑" panose="020B0503020204020204" pitchFamily="34" charset="-122"/>
              </a:rPr>
              <a:t>的空闲分区</a:t>
            </a:r>
          </a:p>
          <a:p>
            <a:pPr marL="800089" lvl="1" indent="-342900">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重复划分过程，直到</a:t>
            </a:r>
            <a:r>
              <a:rPr lang="en-US" altLang="zh-CN" sz="2400" b="1" dirty="0">
                <a:latin typeface="微软雅黑" panose="020B0503020204020204" pitchFamily="34" charset="-122"/>
                <a:ea typeface="微软雅黑" panose="020B0503020204020204" pitchFamily="34" charset="-122"/>
              </a:rPr>
              <a:t>2</a:t>
            </a:r>
            <a:r>
              <a:rPr lang="en-US" altLang="zh-CN" sz="2400" b="1" baseline="30000" dirty="0">
                <a:latin typeface="微软雅黑" panose="020B0503020204020204" pitchFamily="34" charset="-122"/>
                <a:ea typeface="微软雅黑" panose="020B0503020204020204" pitchFamily="34" charset="-122"/>
              </a:rPr>
              <a:t>i-1</a:t>
            </a:r>
            <a:r>
              <a:rPr lang="en-US" altLang="zh-CN" sz="2400" b="1" dirty="0">
                <a:latin typeface="微软雅黑" panose="020B0503020204020204" pitchFamily="34" charset="-122"/>
                <a:ea typeface="微软雅黑" panose="020B0503020204020204" pitchFamily="34" charset="-122"/>
              </a:rPr>
              <a:t> &lt; S </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 2</a:t>
            </a:r>
            <a:r>
              <a:rPr lang="en-US" altLang="zh-CN" sz="2400" b="1" baseline="30000" dirty="0">
                <a:latin typeface="微软雅黑" panose="020B0503020204020204" pitchFamily="34" charset="-122"/>
                <a:ea typeface="微软雅黑" panose="020B0503020204020204" pitchFamily="34" charset="-122"/>
              </a:rPr>
              <a:t>i</a:t>
            </a:r>
            <a:r>
              <a:rPr lang="zh-CN" altLang="en-US" sz="2400" b="1" dirty="0">
                <a:latin typeface="微软雅黑" panose="020B0503020204020204" pitchFamily="34" charset="-122"/>
                <a:ea typeface="微软雅黑" panose="020B0503020204020204" pitchFamily="34" charset="-122"/>
              </a:rPr>
              <a:t>，并把一个空闲分区分配给该进程</a:t>
            </a:r>
          </a:p>
        </p:txBody>
      </p:sp>
    </p:spTree>
    <p:extLst>
      <p:ext uri="{BB962C8B-B14F-4D97-AF65-F5344CB8AC3E}">
        <p14:creationId xmlns:p14="http://schemas.microsoft.com/office/powerpoint/2010/main" val="8343439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内存与地址</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303947" y="72410"/>
            <a:ext cx="1566454" cy="369332"/>
          </a:xfrm>
          <a:noFill/>
        </p:spPr>
        <p:txBody>
          <a:bodyPr wrap="square" rtlCol="0">
            <a:spAutoFit/>
          </a:bodyPr>
          <a:lstStyle/>
          <a:p>
            <a:r>
              <a:rPr lang="en-US" altLang="zh-CN" dirty="0">
                <a:solidFill>
                  <a:schemeClr val="bg1"/>
                </a:solidFill>
              </a:rPr>
              <a:t>02 </a:t>
            </a:r>
            <a:r>
              <a:rPr lang="zh-CN" altLang="en-US" dirty="0">
                <a:solidFill>
                  <a:schemeClr val="bg1"/>
                </a:solidFill>
              </a:rPr>
              <a:t>连续内存</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183209" y="72410"/>
            <a:ext cx="1822935" cy="369332"/>
          </a:xfrm>
        </p:spPr>
        <p:txBody>
          <a:bodyPr/>
          <a:lstStyle/>
          <a:p>
            <a:r>
              <a:rPr lang="en-US" altLang="zh-CN" dirty="0"/>
              <a:t>03 </a:t>
            </a:r>
            <a:r>
              <a:rPr lang="zh-CN" altLang="en-US" dirty="0"/>
              <a:t>非连续内存</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虚拟内存</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页面置换算法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5434501" cy="535531"/>
          </a:xfrm>
        </p:spPr>
        <p:txBody>
          <a:bodyPr/>
          <a:lstStyle/>
          <a:p>
            <a:pPr marL="0" indent="0">
              <a:buNone/>
            </a:pPr>
            <a:r>
              <a:rPr lang="zh-CN" altLang="en-US" dirty="0"/>
              <a:t>伙伴系统（</a:t>
            </a:r>
            <a:r>
              <a:rPr lang="en-US" altLang="zh-CN" dirty="0"/>
              <a:t>Buddy System</a:t>
            </a:r>
            <a:r>
              <a:rPr lang="zh-CN" altLang="en-US" dirty="0"/>
              <a:t>）</a:t>
            </a:r>
          </a:p>
        </p:txBody>
      </p:sp>
      <p:grpSp>
        <p:nvGrpSpPr>
          <p:cNvPr id="334" name="组合 333">
            <a:extLst>
              <a:ext uri="{FF2B5EF4-FFF2-40B4-BE49-F238E27FC236}">
                <a16:creationId xmlns:a16="http://schemas.microsoft.com/office/drawing/2014/main" id="{8A063393-758C-4B2E-8FF3-61D07388F19D}"/>
              </a:ext>
            </a:extLst>
          </p:cNvPr>
          <p:cNvGrpSpPr/>
          <p:nvPr/>
        </p:nvGrpSpPr>
        <p:grpSpPr>
          <a:xfrm>
            <a:off x="109615" y="1447690"/>
            <a:ext cx="11879526" cy="454292"/>
            <a:chOff x="101600" y="1650614"/>
            <a:chExt cx="11879526" cy="454292"/>
          </a:xfrm>
        </p:grpSpPr>
        <p:sp>
          <p:nvSpPr>
            <p:cNvPr id="257" name="矩形 256">
              <a:extLst>
                <a:ext uri="{FF2B5EF4-FFF2-40B4-BE49-F238E27FC236}">
                  <a16:creationId xmlns:a16="http://schemas.microsoft.com/office/drawing/2014/main" id="{83CFAE1C-BD82-412B-8360-262686EDED48}"/>
                </a:ext>
              </a:extLst>
            </p:cNvPr>
            <p:cNvSpPr/>
            <p:nvPr/>
          </p:nvSpPr>
          <p:spPr>
            <a:xfrm>
              <a:off x="1427426" y="1735574"/>
              <a:ext cx="10553700" cy="369332"/>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9050">
              <a:solidFill>
                <a:srgbClr val="00206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dirty="0">
                  <a:solidFill>
                    <a:schemeClr val="bg1"/>
                  </a:solidFill>
                </a:rPr>
                <a:t>1MB</a:t>
              </a:r>
              <a:endParaRPr lang="zh-CN" altLang="en-US" sz="2400" b="1" dirty="0">
                <a:solidFill>
                  <a:schemeClr val="bg1"/>
                </a:solidFill>
              </a:endParaRPr>
            </a:p>
          </p:txBody>
        </p:sp>
        <p:sp>
          <p:nvSpPr>
            <p:cNvPr id="264" name="文本框 263">
              <a:extLst>
                <a:ext uri="{FF2B5EF4-FFF2-40B4-BE49-F238E27FC236}">
                  <a16:creationId xmlns:a16="http://schemas.microsoft.com/office/drawing/2014/main" id="{C893CFB3-2267-4A3D-B53A-326355330C90}"/>
                </a:ext>
              </a:extLst>
            </p:cNvPr>
            <p:cNvSpPr txBox="1"/>
            <p:nvPr/>
          </p:nvSpPr>
          <p:spPr>
            <a:xfrm>
              <a:off x="101600" y="1650614"/>
              <a:ext cx="1207382" cy="454292"/>
            </a:xfrm>
            <a:prstGeom prst="rect">
              <a:avLst/>
            </a:prstGeom>
            <a:noFill/>
          </p:spPr>
          <p:txBody>
            <a:bodyPr wrap="none" rtlCol="0">
              <a:spAutoFit/>
            </a:bodyPr>
            <a:lstStyle/>
            <a:p>
              <a:pPr algn="l">
                <a:lnSpc>
                  <a:spcPct val="150000"/>
                </a:lnSpc>
              </a:pPr>
              <a:r>
                <a:rPr lang="en-US" altLang="zh-CN" b="1" dirty="0"/>
                <a:t>1M Block</a:t>
              </a:r>
              <a:endParaRPr lang="zh-CN" altLang="en-US" b="1" dirty="0"/>
            </a:p>
          </p:txBody>
        </p:sp>
      </p:grpSp>
      <p:grpSp>
        <p:nvGrpSpPr>
          <p:cNvPr id="335" name="组合 334">
            <a:extLst>
              <a:ext uri="{FF2B5EF4-FFF2-40B4-BE49-F238E27FC236}">
                <a16:creationId xmlns:a16="http://schemas.microsoft.com/office/drawing/2014/main" id="{6171A559-A991-4309-A2CE-7584C0C60E08}"/>
              </a:ext>
            </a:extLst>
          </p:cNvPr>
          <p:cNvGrpSpPr/>
          <p:nvPr/>
        </p:nvGrpSpPr>
        <p:grpSpPr>
          <a:xfrm>
            <a:off x="101600" y="1938909"/>
            <a:ext cx="11887541" cy="454292"/>
            <a:chOff x="93585" y="2148750"/>
            <a:chExt cx="11887541" cy="454292"/>
          </a:xfrm>
        </p:grpSpPr>
        <p:sp>
          <p:nvSpPr>
            <p:cNvPr id="261" name="矩形 260">
              <a:extLst>
                <a:ext uri="{FF2B5EF4-FFF2-40B4-BE49-F238E27FC236}">
                  <a16:creationId xmlns:a16="http://schemas.microsoft.com/office/drawing/2014/main" id="{074F6318-F157-4995-83B7-B380C5D71FA1}"/>
                </a:ext>
              </a:extLst>
            </p:cNvPr>
            <p:cNvSpPr/>
            <p:nvPr/>
          </p:nvSpPr>
          <p:spPr>
            <a:xfrm>
              <a:off x="6705600" y="2233710"/>
              <a:ext cx="5275526" cy="369332"/>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9050">
              <a:solidFill>
                <a:srgbClr val="00206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dirty="0">
                  <a:solidFill>
                    <a:schemeClr val="bg1"/>
                  </a:solidFill>
                </a:rPr>
                <a:t>512KB</a:t>
              </a:r>
              <a:endParaRPr lang="zh-CN" altLang="en-US" sz="2400" b="1" dirty="0">
                <a:solidFill>
                  <a:schemeClr val="bg1"/>
                </a:solidFill>
              </a:endParaRPr>
            </a:p>
          </p:txBody>
        </p:sp>
        <p:sp>
          <p:nvSpPr>
            <p:cNvPr id="262" name="矩形 261">
              <a:extLst>
                <a:ext uri="{FF2B5EF4-FFF2-40B4-BE49-F238E27FC236}">
                  <a16:creationId xmlns:a16="http://schemas.microsoft.com/office/drawing/2014/main" id="{7E4A0E2D-1655-4230-85B2-C2CCFBA14E58}"/>
                </a:ext>
              </a:extLst>
            </p:cNvPr>
            <p:cNvSpPr/>
            <p:nvPr/>
          </p:nvSpPr>
          <p:spPr>
            <a:xfrm>
              <a:off x="4072998" y="2233710"/>
              <a:ext cx="2632602" cy="369332"/>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9050">
              <a:solidFill>
                <a:srgbClr val="00206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dirty="0">
                  <a:solidFill>
                    <a:schemeClr val="bg1"/>
                  </a:solidFill>
                </a:rPr>
                <a:t>256KB</a:t>
              </a:r>
              <a:endParaRPr lang="zh-CN" altLang="en-US" sz="2400" b="1" dirty="0">
                <a:solidFill>
                  <a:schemeClr val="bg1"/>
                </a:solidFill>
              </a:endParaRPr>
            </a:p>
          </p:txBody>
        </p:sp>
        <p:sp>
          <p:nvSpPr>
            <p:cNvPr id="263" name="矩形 262">
              <a:extLst>
                <a:ext uri="{FF2B5EF4-FFF2-40B4-BE49-F238E27FC236}">
                  <a16:creationId xmlns:a16="http://schemas.microsoft.com/office/drawing/2014/main" id="{DEEF89DC-1C09-4B9B-BAA7-8ED84820CC37}"/>
                </a:ext>
              </a:extLst>
            </p:cNvPr>
            <p:cNvSpPr/>
            <p:nvPr/>
          </p:nvSpPr>
          <p:spPr>
            <a:xfrm>
              <a:off x="1449394" y="2233710"/>
              <a:ext cx="1311802" cy="369332"/>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w="19050">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dirty="0">
                  <a:solidFill>
                    <a:schemeClr val="bg1"/>
                  </a:solidFill>
                </a:rPr>
                <a:t>A=128K</a:t>
              </a:r>
              <a:endParaRPr lang="zh-CN" altLang="en-US" sz="2400" b="1" dirty="0">
                <a:solidFill>
                  <a:schemeClr val="bg1"/>
                </a:solidFill>
              </a:endParaRPr>
            </a:p>
          </p:txBody>
        </p:sp>
        <p:sp>
          <p:nvSpPr>
            <p:cNvPr id="265" name="文本框 264">
              <a:extLst>
                <a:ext uri="{FF2B5EF4-FFF2-40B4-BE49-F238E27FC236}">
                  <a16:creationId xmlns:a16="http://schemas.microsoft.com/office/drawing/2014/main" id="{495B7122-AF66-4512-BAB1-F7D9F25C484F}"/>
                </a:ext>
              </a:extLst>
            </p:cNvPr>
            <p:cNvSpPr txBox="1"/>
            <p:nvPr/>
          </p:nvSpPr>
          <p:spPr>
            <a:xfrm>
              <a:off x="93585" y="2148750"/>
              <a:ext cx="1215397" cy="454292"/>
            </a:xfrm>
            <a:prstGeom prst="rect">
              <a:avLst/>
            </a:prstGeom>
            <a:noFill/>
          </p:spPr>
          <p:txBody>
            <a:bodyPr wrap="none" rtlCol="0">
              <a:spAutoFit/>
            </a:bodyPr>
            <a:lstStyle/>
            <a:p>
              <a:pPr algn="l">
                <a:lnSpc>
                  <a:spcPct val="150000"/>
                </a:lnSpc>
              </a:pPr>
              <a:r>
                <a:rPr lang="en-US" altLang="zh-CN" b="1" dirty="0"/>
                <a:t>Req 100K</a:t>
              </a:r>
              <a:endParaRPr lang="zh-CN" altLang="en-US" b="1" dirty="0"/>
            </a:p>
          </p:txBody>
        </p:sp>
        <p:sp>
          <p:nvSpPr>
            <p:cNvPr id="266" name="矩形 265">
              <a:extLst>
                <a:ext uri="{FF2B5EF4-FFF2-40B4-BE49-F238E27FC236}">
                  <a16:creationId xmlns:a16="http://schemas.microsoft.com/office/drawing/2014/main" id="{E2D28EC4-86FF-4547-B237-8C9FAE3F2060}"/>
                </a:ext>
              </a:extLst>
            </p:cNvPr>
            <p:cNvSpPr/>
            <p:nvPr/>
          </p:nvSpPr>
          <p:spPr>
            <a:xfrm>
              <a:off x="2761196" y="2233710"/>
              <a:ext cx="1311802" cy="369332"/>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9050">
              <a:solidFill>
                <a:srgbClr val="00206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dirty="0">
                  <a:solidFill>
                    <a:schemeClr val="bg1"/>
                  </a:solidFill>
                </a:rPr>
                <a:t>128KB</a:t>
              </a:r>
              <a:endParaRPr lang="zh-CN" altLang="en-US" sz="2400" b="1" dirty="0">
                <a:solidFill>
                  <a:schemeClr val="bg1"/>
                </a:solidFill>
              </a:endParaRPr>
            </a:p>
          </p:txBody>
        </p:sp>
      </p:grpSp>
      <p:grpSp>
        <p:nvGrpSpPr>
          <p:cNvPr id="336" name="组合 335">
            <a:extLst>
              <a:ext uri="{FF2B5EF4-FFF2-40B4-BE49-F238E27FC236}">
                <a16:creationId xmlns:a16="http://schemas.microsoft.com/office/drawing/2014/main" id="{684F03C9-1010-4C62-8406-35FA0DA42B65}"/>
              </a:ext>
            </a:extLst>
          </p:cNvPr>
          <p:cNvGrpSpPr/>
          <p:nvPr/>
        </p:nvGrpSpPr>
        <p:grpSpPr>
          <a:xfrm>
            <a:off x="101600" y="2430128"/>
            <a:ext cx="11887541" cy="454292"/>
            <a:chOff x="93585" y="2646886"/>
            <a:chExt cx="11887541" cy="454292"/>
          </a:xfrm>
        </p:grpSpPr>
        <p:sp>
          <p:nvSpPr>
            <p:cNvPr id="267" name="矩形 266">
              <a:extLst>
                <a:ext uri="{FF2B5EF4-FFF2-40B4-BE49-F238E27FC236}">
                  <a16:creationId xmlns:a16="http://schemas.microsoft.com/office/drawing/2014/main" id="{268040FD-1942-49A0-A899-6755782C4CAC}"/>
                </a:ext>
              </a:extLst>
            </p:cNvPr>
            <p:cNvSpPr/>
            <p:nvPr/>
          </p:nvSpPr>
          <p:spPr>
            <a:xfrm>
              <a:off x="6705600" y="2731846"/>
              <a:ext cx="5275526" cy="369332"/>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9050">
              <a:solidFill>
                <a:srgbClr val="00206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dirty="0">
                  <a:solidFill>
                    <a:schemeClr val="bg1"/>
                  </a:solidFill>
                </a:rPr>
                <a:t>512KB</a:t>
              </a:r>
              <a:endParaRPr lang="zh-CN" altLang="en-US" sz="2400" b="1" dirty="0">
                <a:solidFill>
                  <a:schemeClr val="bg1"/>
                </a:solidFill>
              </a:endParaRPr>
            </a:p>
          </p:txBody>
        </p:sp>
        <p:sp>
          <p:nvSpPr>
            <p:cNvPr id="268" name="矩形 267">
              <a:extLst>
                <a:ext uri="{FF2B5EF4-FFF2-40B4-BE49-F238E27FC236}">
                  <a16:creationId xmlns:a16="http://schemas.microsoft.com/office/drawing/2014/main" id="{87FBCFE1-63C3-4F6D-9720-ADF0C1B9C92E}"/>
                </a:ext>
              </a:extLst>
            </p:cNvPr>
            <p:cNvSpPr/>
            <p:nvPr/>
          </p:nvSpPr>
          <p:spPr>
            <a:xfrm>
              <a:off x="4072998" y="2731846"/>
              <a:ext cx="2632602" cy="369332"/>
            </a:xfrm>
            <a:prstGeom prst="rect">
              <a:avLst/>
            </a:prstGeom>
            <a:solidFill>
              <a:schemeClr val="accent6"/>
            </a:solidFill>
            <a:ln w="19050">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dirty="0">
                  <a:solidFill>
                    <a:schemeClr val="bg1"/>
                  </a:solidFill>
                </a:rPr>
                <a:t>B=256KB</a:t>
              </a:r>
              <a:endParaRPr lang="zh-CN" altLang="en-US" sz="2400" b="1" dirty="0">
                <a:solidFill>
                  <a:schemeClr val="bg1"/>
                </a:solidFill>
              </a:endParaRPr>
            </a:p>
          </p:txBody>
        </p:sp>
        <p:sp>
          <p:nvSpPr>
            <p:cNvPr id="269" name="矩形 268">
              <a:extLst>
                <a:ext uri="{FF2B5EF4-FFF2-40B4-BE49-F238E27FC236}">
                  <a16:creationId xmlns:a16="http://schemas.microsoft.com/office/drawing/2014/main" id="{95A697D3-8205-4BD9-9A9B-EF8B39057A03}"/>
                </a:ext>
              </a:extLst>
            </p:cNvPr>
            <p:cNvSpPr/>
            <p:nvPr/>
          </p:nvSpPr>
          <p:spPr>
            <a:xfrm>
              <a:off x="1449394" y="2731846"/>
              <a:ext cx="1311802" cy="369332"/>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w="19050">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dirty="0">
                  <a:solidFill>
                    <a:schemeClr val="bg1"/>
                  </a:solidFill>
                </a:rPr>
                <a:t>A=128K</a:t>
              </a:r>
              <a:endParaRPr lang="zh-CN" altLang="en-US" sz="2400" b="1" dirty="0">
                <a:solidFill>
                  <a:schemeClr val="bg1"/>
                </a:solidFill>
              </a:endParaRPr>
            </a:p>
          </p:txBody>
        </p:sp>
        <p:sp>
          <p:nvSpPr>
            <p:cNvPr id="270" name="文本框 269">
              <a:extLst>
                <a:ext uri="{FF2B5EF4-FFF2-40B4-BE49-F238E27FC236}">
                  <a16:creationId xmlns:a16="http://schemas.microsoft.com/office/drawing/2014/main" id="{ECE8E02A-ED72-4787-8BDC-E10E35655656}"/>
                </a:ext>
              </a:extLst>
            </p:cNvPr>
            <p:cNvSpPr txBox="1"/>
            <p:nvPr/>
          </p:nvSpPr>
          <p:spPr>
            <a:xfrm>
              <a:off x="93585" y="2646886"/>
              <a:ext cx="1215397" cy="454292"/>
            </a:xfrm>
            <a:prstGeom prst="rect">
              <a:avLst/>
            </a:prstGeom>
            <a:noFill/>
          </p:spPr>
          <p:txBody>
            <a:bodyPr wrap="none" rtlCol="0">
              <a:spAutoFit/>
            </a:bodyPr>
            <a:lstStyle/>
            <a:p>
              <a:pPr algn="l">
                <a:lnSpc>
                  <a:spcPct val="150000"/>
                </a:lnSpc>
              </a:pPr>
              <a:r>
                <a:rPr lang="en-US" altLang="zh-CN" b="1" dirty="0"/>
                <a:t>Req 240K</a:t>
              </a:r>
              <a:endParaRPr lang="zh-CN" altLang="en-US" b="1" dirty="0"/>
            </a:p>
          </p:txBody>
        </p:sp>
        <p:sp>
          <p:nvSpPr>
            <p:cNvPr id="271" name="矩形 270">
              <a:extLst>
                <a:ext uri="{FF2B5EF4-FFF2-40B4-BE49-F238E27FC236}">
                  <a16:creationId xmlns:a16="http://schemas.microsoft.com/office/drawing/2014/main" id="{322FAF69-4375-4D03-980E-3C1D6EFCBDDD}"/>
                </a:ext>
              </a:extLst>
            </p:cNvPr>
            <p:cNvSpPr/>
            <p:nvPr/>
          </p:nvSpPr>
          <p:spPr>
            <a:xfrm>
              <a:off x="2761196" y="2731846"/>
              <a:ext cx="1311802" cy="369332"/>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9050">
              <a:solidFill>
                <a:srgbClr val="00206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dirty="0">
                  <a:solidFill>
                    <a:schemeClr val="bg1"/>
                  </a:solidFill>
                </a:rPr>
                <a:t>128KB</a:t>
              </a:r>
              <a:endParaRPr lang="zh-CN" altLang="en-US" sz="2400" b="1" dirty="0">
                <a:solidFill>
                  <a:schemeClr val="bg1"/>
                </a:solidFill>
              </a:endParaRPr>
            </a:p>
          </p:txBody>
        </p:sp>
      </p:grpSp>
      <p:grpSp>
        <p:nvGrpSpPr>
          <p:cNvPr id="337" name="组合 336">
            <a:extLst>
              <a:ext uri="{FF2B5EF4-FFF2-40B4-BE49-F238E27FC236}">
                <a16:creationId xmlns:a16="http://schemas.microsoft.com/office/drawing/2014/main" id="{064FAC9A-CA6F-469E-8CC2-1D95D5EBE530}"/>
              </a:ext>
            </a:extLst>
          </p:cNvPr>
          <p:cNvGrpSpPr/>
          <p:nvPr/>
        </p:nvGrpSpPr>
        <p:grpSpPr>
          <a:xfrm>
            <a:off x="101600" y="2921347"/>
            <a:ext cx="11887541" cy="454292"/>
            <a:chOff x="101600" y="3145022"/>
            <a:chExt cx="11887541" cy="454292"/>
          </a:xfrm>
        </p:grpSpPr>
        <p:sp>
          <p:nvSpPr>
            <p:cNvPr id="272" name="矩形 271">
              <a:extLst>
                <a:ext uri="{FF2B5EF4-FFF2-40B4-BE49-F238E27FC236}">
                  <a16:creationId xmlns:a16="http://schemas.microsoft.com/office/drawing/2014/main" id="{CC9459F8-A0E9-442D-9E1F-E0224F05FC92}"/>
                </a:ext>
              </a:extLst>
            </p:cNvPr>
            <p:cNvSpPr/>
            <p:nvPr/>
          </p:nvSpPr>
          <p:spPr>
            <a:xfrm>
              <a:off x="6713615" y="3229982"/>
              <a:ext cx="5275526" cy="369332"/>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9050">
              <a:solidFill>
                <a:srgbClr val="00206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dirty="0">
                  <a:solidFill>
                    <a:schemeClr val="bg1"/>
                  </a:solidFill>
                </a:rPr>
                <a:t>512KB</a:t>
              </a:r>
              <a:endParaRPr lang="zh-CN" altLang="en-US" sz="2400" b="1" dirty="0">
                <a:solidFill>
                  <a:schemeClr val="bg1"/>
                </a:solidFill>
              </a:endParaRPr>
            </a:p>
          </p:txBody>
        </p:sp>
        <p:sp>
          <p:nvSpPr>
            <p:cNvPr id="273" name="矩形 272">
              <a:extLst>
                <a:ext uri="{FF2B5EF4-FFF2-40B4-BE49-F238E27FC236}">
                  <a16:creationId xmlns:a16="http://schemas.microsoft.com/office/drawing/2014/main" id="{55758E72-5472-4E9F-899D-E5DAFCC81BD9}"/>
                </a:ext>
              </a:extLst>
            </p:cNvPr>
            <p:cNvSpPr/>
            <p:nvPr/>
          </p:nvSpPr>
          <p:spPr>
            <a:xfrm>
              <a:off x="4081013" y="3229982"/>
              <a:ext cx="2632602" cy="369332"/>
            </a:xfrm>
            <a:prstGeom prst="rect">
              <a:avLst/>
            </a:prstGeom>
            <a:solidFill>
              <a:schemeClr val="accent6"/>
            </a:solidFill>
            <a:ln w="19050">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dirty="0">
                  <a:solidFill>
                    <a:schemeClr val="bg1"/>
                  </a:solidFill>
                </a:rPr>
                <a:t>B=256KB</a:t>
              </a:r>
              <a:endParaRPr lang="zh-CN" altLang="en-US" sz="2400" b="1" dirty="0">
                <a:solidFill>
                  <a:schemeClr val="bg1"/>
                </a:solidFill>
              </a:endParaRPr>
            </a:p>
          </p:txBody>
        </p:sp>
        <p:sp>
          <p:nvSpPr>
            <p:cNvPr id="274" name="矩形 273">
              <a:extLst>
                <a:ext uri="{FF2B5EF4-FFF2-40B4-BE49-F238E27FC236}">
                  <a16:creationId xmlns:a16="http://schemas.microsoft.com/office/drawing/2014/main" id="{003F225B-5545-4E41-816D-ED6D79493E4A}"/>
                </a:ext>
              </a:extLst>
            </p:cNvPr>
            <p:cNvSpPr/>
            <p:nvPr/>
          </p:nvSpPr>
          <p:spPr>
            <a:xfrm>
              <a:off x="1457409" y="3229982"/>
              <a:ext cx="1311802" cy="369332"/>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w="19050">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dirty="0">
                  <a:solidFill>
                    <a:schemeClr val="bg1"/>
                  </a:solidFill>
                </a:rPr>
                <a:t>A=128K</a:t>
              </a:r>
              <a:endParaRPr lang="zh-CN" altLang="en-US" sz="2400" b="1" dirty="0">
                <a:solidFill>
                  <a:schemeClr val="bg1"/>
                </a:solidFill>
              </a:endParaRPr>
            </a:p>
          </p:txBody>
        </p:sp>
        <p:sp>
          <p:nvSpPr>
            <p:cNvPr id="275" name="文本框 274">
              <a:extLst>
                <a:ext uri="{FF2B5EF4-FFF2-40B4-BE49-F238E27FC236}">
                  <a16:creationId xmlns:a16="http://schemas.microsoft.com/office/drawing/2014/main" id="{2C95EAC1-DD46-4F9D-A45F-A30A1E0F260B}"/>
                </a:ext>
              </a:extLst>
            </p:cNvPr>
            <p:cNvSpPr txBox="1"/>
            <p:nvPr/>
          </p:nvSpPr>
          <p:spPr>
            <a:xfrm>
              <a:off x="101600" y="3145022"/>
              <a:ext cx="1085554" cy="454292"/>
            </a:xfrm>
            <a:prstGeom prst="rect">
              <a:avLst/>
            </a:prstGeom>
            <a:noFill/>
          </p:spPr>
          <p:txBody>
            <a:bodyPr wrap="none" rtlCol="0">
              <a:spAutoFit/>
            </a:bodyPr>
            <a:lstStyle/>
            <a:p>
              <a:pPr algn="l">
                <a:lnSpc>
                  <a:spcPct val="150000"/>
                </a:lnSpc>
              </a:pPr>
              <a:r>
                <a:rPr lang="en-US" altLang="zh-CN" b="1" dirty="0"/>
                <a:t>Req 64K</a:t>
              </a:r>
              <a:endParaRPr lang="zh-CN" altLang="en-US" b="1" dirty="0"/>
            </a:p>
          </p:txBody>
        </p:sp>
        <p:sp>
          <p:nvSpPr>
            <p:cNvPr id="279" name="矩形 278">
              <a:extLst>
                <a:ext uri="{FF2B5EF4-FFF2-40B4-BE49-F238E27FC236}">
                  <a16:creationId xmlns:a16="http://schemas.microsoft.com/office/drawing/2014/main" id="{AF1EDC17-2436-4CBF-8121-B3E56CBD4382}"/>
                </a:ext>
              </a:extLst>
            </p:cNvPr>
            <p:cNvSpPr/>
            <p:nvPr/>
          </p:nvSpPr>
          <p:spPr>
            <a:xfrm>
              <a:off x="2779167" y="3229982"/>
              <a:ext cx="645945" cy="369332"/>
            </a:xfrm>
            <a:prstGeom prst="rect">
              <a:avLst/>
            </a:prstGeom>
            <a:solidFill>
              <a:srgbClr val="00B0F0"/>
            </a:solidFill>
            <a:ln w="19050">
              <a:solidFill>
                <a:srgbClr val="00206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a:solidFill>
                    <a:schemeClr val="bg1"/>
                  </a:solidFill>
                </a:rPr>
                <a:t>C</a:t>
              </a:r>
              <a:endParaRPr lang="zh-CN" altLang="en-US" sz="2000" b="1" dirty="0">
                <a:solidFill>
                  <a:schemeClr val="bg1"/>
                </a:solidFill>
              </a:endParaRPr>
            </a:p>
          </p:txBody>
        </p:sp>
        <p:sp>
          <p:nvSpPr>
            <p:cNvPr id="280" name="矩形 279">
              <a:extLst>
                <a:ext uri="{FF2B5EF4-FFF2-40B4-BE49-F238E27FC236}">
                  <a16:creationId xmlns:a16="http://schemas.microsoft.com/office/drawing/2014/main" id="{2910BB8A-220E-4EF0-AA5F-BF521E9C88B1}"/>
                </a:ext>
              </a:extLst>
            </p:cNvPr>
            <p:cNvSpPr/>
            <p:nvPr/>
          </p:nvSpPr>
          <p:spPr>
            <a:xfrm>
              <a:off x="3444545" y="3229982"/>
              <a:ext cx="645945" cy="369332"/>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9050">
              <a:solidFill>
                <a:srgbClr val="00206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a:solidFill>
                    <a:schemeClr val="bg1"/>
                  </a:solidFill>
                </a:rPr>
                <a:t>64K</a:t>
              </a:r>
              <a:endParaRPr lang="zh-CN" altLang="en-US" sz="2000" b="1" dirty="0">
                <a:solidFill>
                  <a:schemeClr val="bg1"/>
                </a:solidFill>
              </a:endParaRPr>
            </a:p>
          </p:txBody>
        </p:sp>
      </p:grpSp>
      <p:grpSp>
        <p:nvGrpSpPr>
          <p:cNvPr id="338" name="组合 337">
            <a:extLst>
              <a:ext uri="{FF2B5EF4-FFF2-40B4-BE49-F238E27FC236}">
                <a16:creationId xmlns:a16="http://schemas.microsoft.com/office/drawing/2014/main" id="{C13C16F6-36B3-457D-B5BF-ABFFECB328F9}"/>
              </a:ext>
            </a:extLst>
          </p:cNvPr>
          <p:cNvGrpSpPr/>
          <p:nvPr/>
        </p:nvGrpSpPr>
        <p:grpSpPr>
          <a:xfrm>
            <a:off x="110548" y="3412566"/>
            <a:ext cx="11878593" cy="454292"/>
            <a:chOff x="101600" y="3628659"/>
            <a:chExt cx="11878593" cy="454292"/>
          </a:xfrm>
        </p:grpSpPr>
        <p:sp>
          <p:nvSpPr>
            <p:cNvPr id="282" name="矩形 281">
              <a:extLst>
                <a:ext uri="{FF2B5EF4-FFF2-40B4-BE49-F238E27FC236}">
                  <a16:creationId xmlns:a16="http://schemas.microsoft.com/office/drawing/2014/main" id="{E66FDEAE-F4C2-4CC0-AD62-8DB247601195}"/>
                </a:ext>
              </a:extLst>
            </p:cNvPr>
            <p:cNvSpPr/>
            <p:nvPr/>
          </p:nvSpPr>
          <p:spPr>
            <a:xfrm>
              <a:off x="4081013" y="3713619"/>
              <a:ext cx="2632602" cy="369332"/>
            </a:xfrm>
            <a:prstGeom prst="rect">
              <a:avLst/>
            </a:prstGeom>
            <a:solidFill>
              <a:schemeClr val="accent6"/>
            </a:solidFill>
            <a:ln w="19050">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dirty="0">
                  <a:solidFill>
                    <a:schemeClr val="bg1"/>
                  </a:solidFill>
                </a:rPr>
                <a:t>B=256KB</a:t>
              </a:r>
              <a:endParaRPr lang="zh-CN" altLang="en-US" sz="2400" b="1" dirty="0">
                <a:solidFill>
                  <a:schemeClr val="bg1"/>
                </a:solidFill>
              </a:endParaRPr>
            </a:p>
          </p:txBody>
        </p:sp>
        <p:sp>
          <p:nvSpPr>
            <p:cNvPr id="283" name="矩形 282">
              <a:extLst>
                <a:ext uri="{FF2B5EF4-FFF2-40B4-BE49-F238E27FC236}">
                  <a16:creationId xmlns:a16="http://schemas.microsoft.com/office/drawing/2014/main" id="{86EEA66D-ED62-4AC6-B9FB-4F90F8C50449}"/>
                </a:ext>
              </a:extLst>
            </p:cNvPr>
            <p:cNvSpPr/>
            <p:nvPr/>
          </p:nvSpPr>
          <p:spPr>
            <a:xfrm>
              <a:off x="1457409" y="3713619"/>
              <a:ext cx="1311802" cy="369332"/>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w="19050">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dirty="0">
                  <a:solidFill>
                    <a:schemeClr val="bg1"/>
                  </a:solidFill>
                </a:rPr>
                <a:t>A=128K</a:t>
              </a:r>
              <a:endParaRPr lang="zh-CN" altLang="en-US" sz="2400" b="1" dirty="0">
                <a:solidFill>
                  <a:schemeClr val="bg1"/>
                </a:solidFill>
              </a:endParaRPr>
            </a:p>
          </p:txBody>
        </p:sp>
        <p:sp>
          <p:nvSpPr>
            <p:cNvPr id="284" name="文本框 283">
              <a:extLst>
                <a:ext uri="{FF2B5EF4-FFF2-40B4-BE49-F238E27FC236}">
                  <a16:creationId xmlns:a16="http://schemas.microsoft.com/office/drawing/2014/main" id="{CAF668A7-4AB9-490D-847E-2DE016858A93}"/>
                </a:ext>
              </a:extLst>
            </p:cNvPr>
            <p:cNvSpPr txBox="1"/>
            <p:nvPr/>
          </p:nvSpPr>
          <p:spPr>
            <a:xfrm>
              <a:off x="101600" y="3628659"/>
              <a:ext cx="1215397" cy="454292"/>
            </a:xfrm>
            <a:prstGeom prst="rect">
              <a:avLst/>
            </a:prstGeom>
            <a:noFill/>
          </p:spPr>
          <p:txBody>
            <a:bodyPr wrap="none" rtlCol="0">
              <a:spAutoFit/>
            </a:bodyPr>
            <a:lstStyle/>
            <a:p>
              <a:pPr algn="l">
                <a:lnSpc>
                  <a:spcPct val="150000"/>
                </a:lnSpc>
              </a:pPr>
              <a:r>
                <a:rPr lang="en-US" altLang="zh-CN" b="1" dirty="0"/>
                <a:t>Req 256K</a:t>
              </a:r>
              <a:endParaRPr lang="zh-CN" altLang="en-US" b="1" dirty="0"/>
            </a:p>
          </p:txBody>
        </p:sp>
        <p:sp>
          <p:nvSpPr>
            <p:cNvPr id="285" name="矩形 284">
              <a:extLst>
                <a:ext uri="{FF2B5EF4-FFF2-40B4-BE49-F238E27FC236}">
                  <a16:creationId xmlns:a16="http://schemas.microsoft.com/office/drawing/2014/main" id="{545079D5-4493-40E1-9E49-B6E08BFF9D30}"/>
                </a:ext>
              </a:extLst>
            </p:cNvPr>
            <p:cNvSpPr/>
            <p:nvPr/>
          </p:nvSpPr>
          <p:spPr>
            <a:xfrm>
              <a:off x="2779167" y="3713619"/>
              <a:ext cx="645945" cy="369332"/>
            </a:xfrm>
            <a:prstGeom prst="rect">
              <a:avLst/>
            </a:prstGeom>
            <a:solidFill>
              <a:srgbClr val="00B0F0"/>
            </a:solidFill>
            <a:ln w="19050">
              <a:solidFill>
                <a:srgbClr val="00206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a:solidFill>
                    <a:schemeClr val="bg1"/>
                  </a:solidFill>
                </a:rPr>
                <a:t>C</a:t>
              </a:r>
              <a:endParaRPr lang="zh-CN" altLang="en-US" sz="2000" b="1" dirty="0">
                <a:solidFill>
                  <a:schemeClr val="bg1"/>
                </a:solidFill>
              </a:endParaRPr>
            </a:p>
          </p:txBody>
        </p:sp>
        <p:sp>
          <p:nvSpPr>
            <p:cNvPr id="286" name="矩形 285">
              <a:extLst>
                <a:ext uri="{FF2B5EF4-FFF2-40B4-BE49-F238E27FC236}">
                  <a16:creationId xmlns:a16="http://schemas.microsoft.com/office/drawing/2014/main" id="{B54A2854-CDDE-4CE2-90A9-71C51543C30B}"/>
                </a:ext>
              </a:extLst>
            </p:cNvPr>
            <p:cNvSpPr/>
            <p:nvPr/>
          </p:nvSpPr>
          <p:spPr>
            <a:xfrm>
              <a:off x="3444545" y="3713619"/>
              <a:ext cx="645945" cy="369332"/>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9050">
              <a:solidFill>
                <a:srgbClr val="00206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a:solidFill>
                    <a:schemeClr val="bg1"/>
                  </a:solidFill>
                </a:rPr>
                <a:t>64K</a:t>
              </a:r>
              <a:endParaRPr lang="zh-CN" altLang="en-US" sz="2000" b="1" dirty="0">
                <a:solidFill>
                  <a:schemeClr val="bg1"/>
                </a:solidFill>
              </a:endParaRPr>
            </a:p>
          </p:txBody>
        </p:sp>
        <p:sp>
          <p:nvSpPr>
            <p:cNvPr id="287" name="矩形 286">
              <a:extLst>
                <a:ext uri="{FF2B5EF4-FFF2-40B4-BE49-F238E27FC236}">
                  <a16:creationId xmlns:a16="http://schemas.microsoft.com/office/drawing/2014/main" id="{E0F86F3D-9B88-47C0-937D-5BBD65047569}"/>
                </a:ext>
              </a:extLst>
            </p:cNvPr>
            <p:cNvSpPr/>
            <p:nvPr/>
          </p:nvSpPr>
          <p:spPr>
            <a:xfrm>
              <a:off x="6718776" y="3713619"/>
              <a:ext cx="2632602" cy="369332"/>
            </a:xfrm>
            <a:prstGeom prst="rect">
              <a:avLst/>
            </a:prstGeom>
            <a:solidFill>
              <a:srgbClr val="C00000"/>
            </a:solidFill>
            <a:ln w="19050">
              <a:solidFill>
                <a:srgbClr val="00206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dirty="0">
                  <a:solidFill>
                    <a:schemeClr val="bg1"/>
                  </a:solidFill>
                </a:rPr>
                <a:t>D=256KB</a:t>
              </a:r>
              <a:endParaRPr lang="zh-CN" altLang="en-US" sz="2400" b="1" dirty="0">
                <a:solidFill>
                  <a:schemeClr val="bg1"/>
                </a:solidFill>
              </a:endParaRPr>
            </a:p>
          </p:txBody>
        </p:sp>
        <p:sp>
          <p:nvSpPr>
            <p:cNvPr id="288" name="矩形 287">
              <a:extLst>
                <a:ext uri="{FF2B5EF4-FFF2-40B4-BE49-F238E27FC236}">
                  <a16:creationId xmlns:a16="http://schemas.microsoft.com/office/drawing/2014/main" id="{BDFFDD9E-B3CD-4430-8468-AD8C56908CB0}"/>
                </a:ext>
              </a:extLst>
            </p:cNvPr>
            <p:cNvSpPr/>
            <p:nvPr/>
          </p:nvSpPr>
          <p:spPr>
            <a:xfrm>
              <a:off x="9347591" y="3713619"/>
              <a:ext cx="2632602" cy="369332"/>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9050">
              <a:solidFill>
                <a:srgbClr val="00206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dirty="0">
                  <a:solidFill>
                    <a:schemeClr val="bg1"/>
                  </a:solidFill>
                </a:rPr>
                <a:t>256KB</a:t>
              </a:r>
              <a:endParaRPr lang="zh-CN" altLang="en-US" sz="2400" b="1" dirty="0">
                <a:solidFill>
                  <a:schemeClr val="bg1"/>
                </a:solidFill>
              </a:endParaRPr>
            </a:p>
          </p:txBody>
        </p:sp>
      </p:grpSp>
      <p:grpSp>
        <p:nvGrpSpPr>
          <p:cNvPr id="339" name="组合 338">
            <a:extLst>
              <a:ext uri="{FF2B5EF4-FFF2-40B4-BE49-F238E27FC236}">
                <a16:creationId xmlns:a16="http://schemas.microsoft.com/office/drawing/2014/main" id="{FBA104D3-A0C6-47BA-B632-96B73AA2E728}"/>
              </a:ext>
            </a:extLst>
          </p:cNvPr>
          <p:cNvGrpSpPr/>
          <p:nvPr/>
        </p:nvGrpSpPr>
        <p:grpSpPr>
          <a:xfrm>
            <a:off x="110548" y="3903785"/>
            <a:ext cx="11878593" cy="454292"/>
            <a:chOff x="92261" y="4097778"/>
            <a:chExt cx="11878593" cy="454292"/>
          </a:xfrm>
        </p:grpSpPr>
        <p:sp>
          <p:nvSpPr>
            <p:cNvPr id="290" name="矩形 289">
              <a:extLst>
                <a:ext uri="{FF2B5EF4-FFF2-40B4-BE49-F238E27FC236}">
                  <a16:creationId xmlns:a16="http://schemas.microsoft.com/office/drawing/2014/main" id="{A8E97CAE-3E28-4CD6-85AB-B293B9B69135}"/>
                </a:ext>
              </a:extLst>
            </p:cNvPr>
            <p:cNvSpPr/>
            <p:nvPr/>
          </p:nvSpPr>
          <p:spPr>
            <a:xfrm>
              <a:off x="1448070" y="4182738"/>
              <a:ext cx="1311802" cy="369332"/>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w="19050">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dirty="0">
                  <a:solidFill>
                    <a:schemeClr val="bg1"/>
                  </a:solidFill>
                </a:rPr>
                <a:t>A=128K</a:t>
              </a:r>
              <a:endParaRPr lang="zh-CN" altLang="en-US" sz="2400" b="1" dirty="0">
                <a:solidFill>
                  <a:schemeClr val="bg1"/>
                </a:solidFill>
              </a:endParaRPr>
            </a:p>
          </p:txBody>
        </p:sp>
        <p:sp>
          <p:nvSpPr>
            <p:cNvPr id="291" name="文本框 290">
              <a:extLst>
                <a:ext uri="{FF2B5EF4-FFF2-40B4-BE49-F238E27FC236}">
                  <a16:creationId xmlns:a16="http://schemas.microsoft.com/office/drawing/2014/main" id="{398C29DA-8E2A-497E-BAA7-7D9CD22B95F8}"/>
                </a:ext>
              </a:extLst>
            </p:cNvPr>
            <p:cNvSpPr txBox="1"/>
            <p:nvPr/>
          </p:nvSpPr>
          <p:spPr>
            <a:xfrm>
              <a:off x="92261" y="4097778"/>
              <a:ext cx="1269899" cy="454292"/>
            </a:xfrm>
            <a:prstGeom prst="rect">
              <a:avLst/>
            </a:prstGeom>
            <a:noFill/>
          </p:spPr>
          <p:txBody>
            <a:bodyPr wrap="none" rtlCol="0">
              <a:spAutoFit/>
            </a:bodyPr>
            <a:lstStyle/>
            <a:p>
              <a:pPr algn="l">
                <a:lnSpc>
                  <a:spcPct val="150000"/>
                </a:lnSpc>
              </a:pPr>
              <a:r>
                <a:rPr lang="en-US" altLang="zh-CN" b="1" dirty="0"/>
                <a:t>Release B</a:t>
              </a:r>
              <a:endParaRPr lang="zh-CN" altLang="en-US" b="1" dirty="0"/>
            </a:p>
          </p:txBody>
        </p:sp>
        <p:sp>
          <p:nvSpPr>
            <p:cNvPr id="292" name="矩形 291">
              <a:extLst>
                <a:ext uri="{FF2B5EF4-FFF2-40B4-BE49-F238E27FC236}">
                  <a16:creationId xmlns:a16="http://schemas.microsoft.com/office/drawing/2014/main" id="{B16078AE-7423-46AE-9DBF-09B07E101333}"/>
                </a:ext>
              </a:extLst>
            </p:cNvPr>
            <p:cNvSpPr/>
            <p:nvPr/>
          </p:nvSpPr>
          <p:spPr>
            <a:xfrm>
              <a:off x="2769828" y="4182738"/>
              <a:ext cx="645945" cy="369332"/>
            </a:xfrm>
            <a:prstGeom prst="rect">
              <a:avLst/>
            </a:prstGeom>
            <a:solidFill>
              <a:srgbClr val="00B0F0"/>
            </a:solidFill>
            <a:ln w="19050">
              <a:solidFill>
                <a:srgbClr val="00206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a:solidFill>
                    <a:schemeClr val="bg1"/>
                  </a:solidFill>
                </a:rPr>
                <a:t>C</a:t>
              </a:r>
              <a:endParaRPr lang="zh-CN" altLang="en-US" sz="2000" b="1" dirty="0">
                <a:solidFill>
                  <a:schemeClr val="bg1"/>
                </a:solidFill>
              </a:endParaRPr>
            </a:p>
          </p:txBody>
        </p:sp>
        <p:sp>
          <p:nvSpPr>
            <p:cNvPr id="293" name="矩形 292">
              <a:extLst>
                <a:ext uri="{FF2B5EF4-FFF2-40B4-BE49-F238E27FC236}">
                  <a16:creationId xmlns:a16="http://schemas.microsoft.com/office/drawing/2014/main" id="{2C154CDB-7567-4546-8B6F-D2099E6BB9C0}"/>
                </a:ext>
              </a:extLst>
            </p:cNvPr>
            <p:cNvSpPr/>
            <p:nvPr/>
          </p:nvSpPr>
          <p:spPr>
            <a:xfrm>
              <a:off x="3435206" y="4182738"/>
              <a:ext cx="645945" cy="369332"/>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9050">
              <a:solidFill>
                <a:srgbClr val="00206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a:solidFill>
                    <a:schemeClr val="bg1"/>
                  </a:solidFill>
                </a:rPr>
                <a:t>64K</a:t>
              </a:r>
              <a:endParaRPr lang="zh-CN" altLang="en-US" sz="2000" b="1" dirty="0">
                <a:solidFill>
                  <a:schemeClr val="bg1"/>
                </a:solidFill>
              </a:endParaRPr>
            </a:p>
          </p:txBody>
        </p:sp>
        <p:sp>
          <p:nvSpPr>
            <p:cNvPr id="294" name="矩形 293">
              <a:extLst>
                <a:ext uri="{FF2B5EF4-FFF2-40B4-BE49-F238E27FC236}">
                  <a16:creationId xmlns:a16="http://schemas.microsoft.com/office/drawing/2014/main" id="{21FCDAA6-F03B-401F-9C39-DA89F26BF856}"/>
                </a:ext>
              </a:extLst>
            </p:cNvPr>
            <p:cNvSpPr/>
            <p:nvPr/>
          </p:nvSpPr>
          <p:spPr>
            <a:xfrm>
              <a:off x="6709437" y="4182738"/>
              <a:ext cx="2632602" cy="369332"/>
            </a:xfrm>
            <a:prstGeom prst="rect">
              <a:avLst/>
            </a:prstGeom>
            <a:solidFill>
              <a:srgbClr val="C00000"/>
            </a:solidFill>
            <a:ln w="19050">
              <a:solidFill>
                <a:srgbClr val="00206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dirty="0">
                  <a:solidFill>
                    <a:schemeClr val="bg1"/>
                  </a:solidFill>
                </a:rPr>
                <a:t>D=256KB</a:t>
              </a:r>
              <a:endParaRPr lang="zh-CN" altLang="en-US" sz="2400" b="1" dirty="0">
                <a:solidFill>
                  <a:schemeClr val="bg1"/>
                </a:solidFill>
              </a:endParaRPr>
            </a:p>
          </p:txBody>
        </p:sp>
        <p:sp>
          <p:nvSpPr>
            <p:cNvPr id="295" name="矩形 294">
              <a:extLst>
                <a:ext uri="{FF2B5EF4-FFF2-40B4-BE49-F238E27FC236}">
                  <a16:creationId xmlns:a16="http://schemas.microsoft.com/office/drawing/2014/main" id="{F827C20C-E6A8-49E0-9EC6-65E890FAF969}"/>
                </a:ext>
              </a:extLst>
            </p:cNvPr>
            <p:cNvSpPr/>
            <p:nvPr/>
          </p:nvSpPr>
          <p:spPr>
            <a:xfrm>
              <a:off x="9338252" y="4182738"/>
              <a:ext cx="2632602" cy="369332"/>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9050">
              <a:solidFill>
                <a:srgbClr val="00206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dirty="0">
                  <a:solidFill>
                    <a:schemeClr val="bg1"/>
                  </a:solidFill>
                </a:rPr>
                <a:t>256KB</a:t>
              </a:r>
              <a:endParaRPr lang="zh-CN" altLang="en-US" sz="2400" b="1" dirty="0">
                <a:solidFill>
                  <a:schemeClr val="bg1"/>
                </a:solidFill>
              </a:endParaRPr>
            </a:p>
          </p:txBody>
        </p:sp>
        <p:sp>
          <p:nvSpPr>
            <p:cNvPr id="296" name="矩形 295">
              <a:extLst>
                <a:ext uri="{FF2B5EF4-FFF2-40B4-BE49-F238E27FC236}">
                  <a16:creationId xmlns:a16="http://schemas.microsoft.com/office/drawing/2014/main" id="{C1920839-B92E-4678-A83B-53E02C4CD50E}"/>
                </a:ext>
              </a:extLst>
            </p:cNvPr>
            <p:cNvSpPr/>
            <p:nvPr/>
          </p:nvSpPr>
          <p:spPr>
            <a:xfrm>
              <a:off x="4075184" y="4182738"/>
              <a:ext cx="2632602" cy="369332"/>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9050">
              <a:solidFill>
                <a:srgbClr val="00206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dirty="0">
                  <a:solidFill>
                    <a:schemeClr val="bg1"/>
                  </a:solidFill>
                </a:rPr>
                <a:t>256KB</a:t>
              </a:r>
              <a:endParaRPr lang="zh-CN" altLang="en-US" sz="2400" b="1" dirty="0">
                <a:solidFill>
                  <a:schemeClr val="bg1"/>
                </a:solidFill>
              </a:endParaRPr>
            </a:p>
          </p:txBody>
        </p:sp>
      </p:grpSp>
      <p:grpSp>
        <p:nvGrpSpPr>
          <p:cNvPr id="340" name="组合 339">
            <a:extLst>
              <a:ext uri="{FF2B5EF4-FFF2-40B4-BE49-F238E27FC236}">
                <a16:creationId xmlns:a16="http://schemas.microsoft.com/office/drawing/2014/main" id="{B140C9F0-6F63-4E0F-826A-7EB3D0400954}"/>
              </a:ext>
            </a:extLst>
          </p:cNvPr>
          <p:cNvGrpSpPr/>
          <p:nvPr/>
        </p:nvGrpSpPr>
        <p:grpSpPr>
          <a:xfrm>
            <a:off x="110548" y="4395004"/>
            <a:ext cx="11878593" cy="454292"/>
            <a:chOff x="102533" y="4568034"/>
            <a:chExt cx="11878593" cy="454292"/>
          </a:xfrm>
        </p:grpSpPr>
        <p:sp>
          <p:nvSpPr>
            <p:cNvPr id="299" name="文本框 298">
              <a:extLst>
                <a:ext uri="{FF2B5EF4-FFF2-40B4-BE49-F238E27FC236}">
                  <a16:creationId xmlns:a16="http://schemas.microsoft.com/office/drawing/2014/main" id="{D16F8327-07BD-43C6-B596-01BD33916C50}"/>
                </a:ext>
              </a:extLst>
            </p:cNvPr>
            <p:cNvSpPr txBox="1"/>
            <p:nvPr/>
          </p:nvSpPr>
          <p:spPr>
            <a:xfrm>
              <a:off x="102533" y="4568034"/>
              <a:ext cx="1306768" cy="454292"/>
            </a:xfrm>
            <a:prstGeom prst="rect">
              <a:avLst/>
            </a:prstGeom>
            <a:noFill/>
          </p:spPr>
          <p:txBody>
            <a:bodyPr wrap="none" rtlCol="0">
              <a:spAutoFit/>
            </a:bodyPr>
            <a:lstStyle/>
            <a:p>
              <a:pPr algn="l">
                <a:lnSpc>
                  <a:spcPct val="150000"/>
                </a:lnSpc>
              </a:pPr>
              <a:r>
                <a:rPr lang="en-US" altLang="zh-CN" b="1" dirty="0"/>
                <a:t>Release A</a:t>
              </a:r>
              <a:endParaRPr lang="zh-CN" altLang="en-US" b="1" dirty="0"/>
            </a:p>
          </p:txBody>
        </p:sp>
        <p:sp>
          <p:nvSpPr>
            <p:cNvPr id="300" name="矩形 299">
              <a:extLst>
                <a:ext uri="{FF2B5EF4-FFF2-40B4-BE49-F238E27FC236}">
                  <a16:creationId xmlns:a16="http://schemas.microsoft.com/office/drawing/2014/main" id="{8C1E9216-24A7-4B6E-A5F1-BD0733AD9480}"/>
                </a:ext>
              </a:extLst>
            </p:cNvPr>
            <p:cNvSpPr/>
            <p:nvPr/>
          </p:nvSpPr>
          <p:spPr>
            <a:xfrm>
              <a:off x="2780100" y="4652994"/>
              <a:ext cx="645945" cy="369332"/>
            </a:xfrm>
            <a:prstGeom prst="rect">
              <a:avLst/>
            </a:prstGeom>
            <a:solidFill>
              <a:srgbClr val="00B0F0"/>
            </a:solidFill>
            <a:ln w="19050">
              <a:solidFill>
                <a:srgbClr val="00206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a:solidFill>
                    <a:schemeClr val="bg1"/>
                  </a:solidFill>
                </a:rPr>
                <a:t>C</a:t>
              </a:r>
              <a:endParaRPr lang="zh-CN" altLang="en-US" sz="2000" b="1" dirty="0">
                <a:solidFill>
                  <a:schemeClr val="bg1"/>
                </a:solidFill>
              </a:endParaRPr>
            </a:p>
          </p:txBody>
        </p:sp>
        <p:sp>
          <p:nvSpPr>
            <p:cNvPr id="301" name="矩形 300">
              <a:extLst>
                <a:ext uri="{FF2B5EF4-FFF2-40B4-BE49-F238E27FC236}">
                  <a16:creationId xmlns:a16="http://schemas.microsoft.com/office/drawing/2014/main" id="{52E07D79-821F-42BE-AD36-7CD3311327D9}"/>
                </a:ext>
              </a:extLst>
            </p:cNvPr>
            <p:cNvSpPr/>
            <p:nvPr/>
          </p:nvSpPr>
          <p:spPr>
            <a:xfrm>
              <a:off x="3445478" y="4652994"/>
              <a:ext cx="645945" cy="369332"/>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9050">
              <a:solidFill>
                <a:srgbClr val="00206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a:solidFill>
                    <a:schemeClr val="bg1"/>
                  </a:solidFill>
                </a:rPr>
                <a:t>64K</a:t>
              </a:r>
              <a:endParaRPr lang="zh-CN" altLang="en-US" sz="2000" b="1" dirty="0">
                <a:solidFill>
                  <a:schemeClr val="bg1"/>
                </a:solidFill>
              </a:endParaRPr>
            </a:p>
          </p:txBody>
        </p:sp>
        <p:sp>
          <p:nvSpPr>
            <p:cNvPr id="302" name="矩形 301">
              <a:extLst>
                <a:ext uri="{FF2B5EF4-FFF2-40B4-BE49-F238E27FC236}">
                  <a16:creationId xmlns:a16="http://schemas.microsoft.com/office/drawing/2014/main" id="{A2D4898C-EE6D-4209-9F7C-3938CE8A6C04}"/>
                </a:ext>
              </a:extLst>
            </p:cNvPr>
            <p:cNvSpPr/>
            <p:nvPr/>
          </p:nvSpPr>
          <p:spPr>
            <a:xfrm>
              <a:off x="6719709" y="4652994"/>
              <a:ext cx="2632602" cy="369332"/>
            </a:xfrm>
            <a:prstGeom prst="rect">
              <a:avLst/>
            </a:prstGeom>
            <a:solidFill>
              <a:srgbClr val="C00000"/>
            </a:solidFill>
            <a:ln w="19050">
              <a:solidFill>
                <a:srgbClr val="00206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dirty="0">
                  <a:solidFill>
                    <a:schemeClr val="bg1"/>
                  </a:solidFill>
                </a:rPr>
                <a:t>D=256KB</a:t>
              </a:r>
              <a:endParaRPr lang="zh-CN" altLang="en-US" sz="2400" b="1" dirty="0">
                <a:solidFill>
                  <a:schemeClr val="bg1"/>
                </a:solidFill>
              </a:endParaRPr>
            </a:p>
          </p:txBody>
        </p:sp>
        <p:sp>
          <p:nvSpPr>
            <p:cNvPr id="303" name="矩形 302">
              <a:extLst>
                <a:ext uri="{FF2B5EF4-FFF2-40B4-BE49-F238E27FC236}">
                  <a16:creationId xmlns:a16="http://schemas.microsoft.com/office/drawing/2014/main" id="{5E7AED9E-5B9E-4728-A35A-F4C75D63E6A6}"/>
                </a:ext>
              </a:extLst>
            </p:cNvPr>
            <p:cNvSpPr/>
            <p:nvPr/>
          </p:nvSpPr>
          <p:spPr>
            <a:xfrm>
              <a:off x="9348524" y="4652994"/>
              <a:ext cx="2632602" cy="369332"/>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9050">
              <a:solidFill>
                <a:srgbClr val="00206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dirty="0">
                  <a:solidFill>
                    <a:schemeClr val="bg1"/>
                  </a:solidFill>
                </a:rPr>
                <a:t>256KB</a:t>
              </a:r>
              <a:endParaRPr lang="zh-CN" altLang="en-US" sz="2400" b="1" dirty="0">
                <a:solidFill>
                  <a:schemeClr val="bg1"/>
                </a:solidFill>
              </a:endParaRPr>
            </a:p>
          </p:txBody>
        </p:sp>
        <p:sp>
          <p:nvSpPr>
            <p:cNvPr id="304" name="矩形 303">
              <a:extLst>
                <a:ext uri="{FF2B5EF4-FFF2-40B4-BE49-F238E27FC236}">
                  <a16:creationId xmlns:a16="http://schemas.microsoft.com/office/drawing/2014/main" id="{0C5EB633-FCB0-47DB-A974-2A8FA408F89F}"/>
                </a:ext>
              </a:extLst>
            </p:cNvPr>
            <p:cNvSpPr/>
            <p:nvPr/>
          </p:nvSpPr>
          <p:spPr>
            <a:xfrm>
              <a:off x="4085456" y="4652994"/>
              <a:ext cx="2632602" cy="369332"/>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9050">
              <a:solidFill>
                <a:srgbClr val="00206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dirty="0">
                  <a:solidFill>
                    <a:schemeClr val="bg1"/>
                  </a:solidFill>
                </a:rPr>
                <a:t>256KB</a:t>
              </a:r>
              <a:endParaRPr lang="zh-CN" altLang="en-US" sz="2400" b="1" dirty="0">
                <a:solidFill>
                  <a:schemeClr val="bg1"/>
                </a:solidFill>
              </a:endParaRPr>
            </a:p>
          </p:txBody>
        </p:sp>
        <p:sp>
          <p:nvSpPr>
            <p:cNvPr id="305" name="矩形 304">
              <a:extLst>
                <a:ext uri="{FF2B5EF4-FFF2-40B4-BE49-F238E27FC236}">
                  <a16:creationId xmlns:a16="http://schemas.microsoft.com/office/drawing/2014/main" id="{29D0F2E9-3494-40E5-B362-14CAE386CC63}"/>
                </a:ext>
              </a:extLst>
            </p:cNvPr>
            <p:cNvSpPr/>
            <p:nvPr/>
          </p:nvSpPr>
          <p:spPr>
            <a:xfrm>
              <a:off x="1465526" y="4652994"/>
              <a:ext cx="1311802" cy="369332"/>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9050">
              <a:solidFill>
                <a:srgbClr val="00206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dirty="0">
                  <a:solidFill>
                    <a:schemeClr val="bg1"/>
                  </a:solidFill>
                </a:rPr>
                <a:t>128KB</a:t>
              </a:r>
              <a:endParaRPr lang="zh-CN" altLang="en-US" sz="2400" b="1" dirty="0">
                <a:solidFill>
                  <a:schemeClr val="bg1"/>
                </a:solidFill>
              </a:endParaRPr>
            </a:p>
          </p:txBody>
        </p:sp>
      </p:grpSp>
      <p:grpSp>
        <p:nvGrpSpPr>
          <p:cNvPr id="341" name="组合 340">
            <a:extLst>
              <a:ext uri="{FF2B5EF4-FFF2-40B4-BE49-F238E27FC236}">
                <a16:creationId xmlns:a16="http://schemas.microsoft.com/office/drawing/2014/main" id="{DBCA2DB9-0FC8-4DDD-BF66-3382EB51B81A}"/>
              </a:ext>
            </a:extLst>
          </p:cNvPr>
          <p:cNvGrpSpPr/>
          <p:nvPr/>
        </p:nvGrpSpPr>
        <p:grpSpPr>
          <a:xfrm>
            <a:off x="110548" y="4886223"/>
            <a:ext cx="11878593" cy="454292"/>
            <a:chOff x="92261" y="5016648"/>
            <a:chExt cx="11878593" cy="454292"/>
          </a:xfrm>
        </p:grpSpPr>
        <p:sp>
          <p:nvSpPr>
            <p:cNvPr id="306" name="文本框 305">
              <a:extLst>
                <a:ext uri="{FF2B5EF4-FFF2-40B4-BE49-F238E27FC236}">
                  <a16:creationId xmlns:a16="http://schemas.microsoft.com/office/drawing/2014/main" id="{DD56D843-CA06-4288-A8B7-7BCA950EF42C}"/>
                </a:ext>
              </a:extLst>
            </p:cNvPr>
            <p:cNvSpPr txBox="1"/>
            <p:nvPr/>
          </p:nvSpPr>
          <p:spPr>
            <a:xfrm>
              <a:off x="92261" y="5016648"/>
              <a:ext cx="1085554" cy="454292"/>
            </a:xfrm>
            <a:prstGeom prst="rect">
              <a:avLst/>
            </a:prstGeom>
            <a:noFill/>
          </p:spPr>
          <p:txBody>
            <a:bodyPr wrap="none" rtlCol="0">
              <a:spAutoFit/>
            </a:bodyPr>
            <a:lstStyle/>
            <a:p>
              <a:pPr algn="l">
                <a:lnSpc>
                  <a:spcPct val="150000"/>
                </a:lnSpc>
              </a:pPr>
              <a:r>
                <a:rPr lang="en-US" altLang="zh-CN" b="1" dirty="0"/>
                <a:t>Req 75K</a:t>
              </a:r>
              <a:endParaRPr lang="zh-CN" altLang="en-US" b="1" dirty="0"/>
            </a:p>
          </p:txBody>
        </p:sp>
        <p:sp>
          <p:nvSpPr>
            <p:cNvPr id="307" name="矩形 306">
              <a:extLst>
                <a:ext uri="{FF2B5EF4-FFF2-40B4-BE49-F238E27FC236}">
                  <a16:creationId xmlns:a16="http://schemas.microsoft.com/office/drawing/2014/main" id="{CC5AEAD1-6E55-48E7-AE05-0892CB38DEF4}"/>
                </a:ext>
              </a:extLst>
            </p:cNvPr>
            <p:cNvSpPr/>
            <p:nvPr/>
          </p:nvSpPr>
          <p:spPr>
            <a:xfrm>
              <a:off x="2769828" y="5101608"/>
              <a:ext cx="645945" cy="369332"/>
            </a:xfrm>
            <a:prstGeom prst="rect">
              <a:avLst/>
            </a:prstGeom>
            <a:solidFill>
              <a:srgbClr val="00B0F0"/>
            </a:solidFill>
            <a:ln w="19050">
              <a:solidFill>
                <a:srgbClr val="00206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a:solidFill>
                    <a:schemeClr val="bg1"/>
                  </a:solidFill>
                </a:rPr>
                <a:t>C</a:t>
              </a:r>
              <a:endParaRPr lang="zh-CN" altLang="en-US" sz="2000" b="1" dirty="0">
                <a:solidFill>
                  <a:schemeClr val="bg1"/>
                </a:solidFill>
              </a:endParaRPr>
            </a:p>
          </p:txBody>
        </p:sp>
        <p:sp>
          <p:nvSpPr>
            <p:cNvPr id="308" name="矩形 307">
              <a:extLst>
                <a:ext uri="{FF2B5EF4-FFF2-40B4-BE49-F238E27FC236}">
                  <a16:creationId xmlns:a16="http://schemas.microsoft.com/office/drawing/2014/main" id="{5F2484E7-FF43-4552-9244-442C4D615713}"/>
                </a:ext>
              </a:extLst>
            </p:cNvPr>
            <p:cNvSpPr/>
            <p:nvPr/>
          </p:nvSpPr>
          <p:spPr>
            <a:xfrm>
              <a:off x="3435206" y="5101608"/>
              <a:ext cx="645945" cy="369332"/>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9050">
              <a:solidFill>
                <a:srgbClr val="00206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a:solidFill>
                    <a:schemeClr val="bg1"/>
                  </a:solidFill>
                </a:rPr>
                <a:t>64K</a:t>
              </a:r>
              <a:endParaRPr lang="zh-CN" altLang="en-US" sz="2000" b="1" dirty="0">
                <a:solidFill>
                  <a:schemeClr val="bg1"/>
                </a:solidFill>
              </a:endParaRPr>
            </a:p>
          </p:txBody>
        </p:sp>
        <p:sp>
          <p:nvSpPr>
            <p:cNvPr id="309" name="矩形 308">
              <a:extLst>
                <a:ext uri="{FF2B5EF4-FFF2-40B4-BE49-F238E27FC236}">
                  <a16:creationId xmlns:a16="http://schemas.microsoft.com/office/drawing/2014/main" id="{6D168369-DAD6-4264-9DFE-95BD6EA067C0}"/>
                </a:ext>
              </a:extLst>
            </p:cNvPr>
            <p:cNvSpPr/>
            <p:nvPr/>
          </p:nvSpPr>
          <p:spPr>
            <a:xfrm>
              <a:off x="6709437" y="5101608"/>
              <a:ext cx="2632602" cy="369332"/>
            </a:xfrm>
            <a:prstGeom prst="rect">
              <a:avLst/>
            </a:prstGeom>
            <a:solidFill>
              <a:srgbClr val="C00000"/>
            </a:solidFill>
            <a:ln w="19050">
              <a:solidFill>
                <a:srgbClr val="00206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dirty="0">
                  <a:solidFill>
                    <a:schemeClr val="bg1"/>
                  </a:solidFill>
                </a:rPr>
                <a:t>D=256KB</a:t>
              </a:r>
              <a:endParaRPr lang="zh-CN" altLang="en-US" sz="2400" b="1" dirty="0">
                <a:solidFill>
                  <a:schemeClr val="bg1"/>
                </a:solidFill>
              </a:endParaRPr>
            </a:p>
          </p:txBody>
        </p:sp>
        <p:sp>
          <p:nvSpPr>
            <p:cNvPr id="310" name="矩形 309">
              <a:extLst>
                <a:ext uri="{FF2B5EF4-FFF2-40B4-BE49-F238E27FC236}">
                  <a16:creationId xmlns:a16="http://schemas.microsoft.com/office/drawing/2014/main" id="{3CA50A24-0CCA-4C2F-BD28-2DA823500E45}"/>
                </a:ext>
              </a:extLst>
            </p:cNvPr>
            <p:cNvSpPr/>
            <p:nvPr/>
          </p:nvSpPr>
          <p:spPr>
            <a:xfrm>
              <a:off x="9338252" y="5101608"/>
              <a:ext cx="2632602" cy="369332"/>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9050">
              <a:solidFill>
                <a:srgbClr val="00206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dirty="0">
                  <a:solidFill>
                    <a:schemeClr val="bg1"/>
                  </a:solidFill>
                </a:rPr>
                <a:t>256KB</a:t>
              </a:r>
              <a:endParaRPr lang="zh-CN" altLang="en-US" sz="2400" b="1" dirty="0">
                <a:solidFill>
                  <a:schemeClr val="bg1"/>
                </a:solidFill>
              </a:endParaRPr>
            </a:p>
          </p:txBody>
        </p:sp>
        <p:sp>
          <p:nvSpPr>
            <p:cNvPr id="311" name="矩形 310">
              <a:extLst>
                <a:ext uri="{FF2B5EF4-FFF2-40B4-BE49-F238E27FC236}">
                  <a16:creationId xmlns:a16="http://schemas.microsoft.com/office/drawing/2014/main" id="{0FE2C4F3-7463-4EC4-B340-4E4EDF32AEFD}"/>
                </a:ext>
              </a:extLst>
            </p:cNvPr>
            <p:cNvSpPr/>
            <p:nvPr/>
          </p:nvSpPr>
          <p:spPr>
            <a:xfrm>
              <a:off x="4075184" y="5101608"/>
              <a:ext cx="2632602" cy="369332"/>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9050">
              <a:solidFill>
                <a:srgbClr val="00206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dirty="0">
                  <a:solidFill>
                    <a:schemeClr val="bg1"/>
                  </a:solidFill>
                </a:rPr>
                <a:t>256KB</a:t>
              </a:r>
              <a:endParaRPr lang="zh-CN" altLang="en-US" sz="2400" b="1" dirty="0">
                <a:solidFill>
                  <a:schemeClr val="bg1"/>
                </a:solidFill>
              </a:endParaRPr>
            </a:p>
          </p:txBody>
        </p:sp>
        <p:sp>
          <p:nvSpPr>
            <p:cNvPr id="313" name="矩形 312">
              <a:extLst>
                <a:ext uri="{FF2B5EF4-FFF2-40B4-BE49-F238E27FC236}">
                  <a16:creationId xmlns:a16="http://schemas.microsoft.com/office/drawing/2014/main" id="{F424E1A9-578E-4CBE-B848-142241952832}"/>
                </a:ext>
              </a:extLst>
            </p:cNvPr>
            <p:cNvSpPr/>
            <p:nvPr/>
          </p:nvSpPr>
          <p:spPr>
            <a:xfrm>
              <a:off x="1438593" y="5101608"/>
              <a:ext cx="1311802" cy="369332"/>
            </a:xfrm>
            <a:prstGeom prst="rect">
              <a:avLst/>
            </a:prstGeom>
            <a:solidFill>
              <a:srgbClr val="7030A0"/>
            </a:solidFill>
            <a:ln w="19050">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dirty="0">
                  <a:solidFill>
                    <a:schemeClr val="bg1"/>
                  </a:solidFill>
                </a:rPr>
                <a:t>E=128K</a:t>
              </a:r>
              <a:endParaRPr lang="zh-CN" altLang="en-US" sz="2400" b="1" dirty="0">
                <a:solidFill>
                  <a:schemeClr val="bg1"/>
                </a:solidFill>
              </a:endParaRPr>
            </a:p>
          </p:txBody>
        </p:sp>
      </p:grpSp>
      <p:grpSp>
        <p:nvGrpSpPr>
          <p:cNvPr id="342" name="组合 341">
            <a:extLst>
              <a:ext uri="{FF2B5EF4-FFF2-40B4-BE49-F238E27FC236}">
                <a16:creationId xmlns:a16="http://schemas.microsoft.com/office/drawing/2014/main" id="{5B2B7F72-50DD-46D3-95D8-76769983AF0C}"/>
              </a:ext>
            </a:extLst>
          </p:cNvPr>
          <p:cNvGrpSpPr/>
          <p:nvPr/>
        </p:nvGrpSpPr>
        <p:grpSpPr>
          <a:xfrm>
            <a:off x="110548" y="5377442"/>
            <a:ext cx="11878593" cy="454292"/>
            <a:chOff x="103062" y="5460391"/>
            <a:chExt cx="11878593" cy="454292"/>
          </a:xfrm>
        </p:grpSpPr>
        <p:sp>
          <p:nvSpPr>
            <p:cNvPr id="314" name="文本框 313">
              <a:extLst>
                <a:ext uri="{FF2B5EF4-FFF2-40B4-BE49-F238E27FC236}">
                  <a16:creationId xmlns:a16="http://schemas.microsoft.com/office/drawing/2014/main" id="{1AD9F785-4347-43CC-A2F6-47DF5B241FCD}"/>
                </a:ext>
              </a:extLst>
            </p:cNvPr>
            <p:cNvSpPr txBox="1"/>
            <p:nvPr/>
          </p:nvSpPr>
          <p:spPr>
            <a:xfrm>
              <a:off x="103062" y="5460391"/>
              <a:ext cx="1314784" cy="454292"/>
            </a:xfrm>
            <a:prstGeom prst="rect">
              <a:avLst/>
            </a:prstGeom>
            <a:noFill/>
          </p:spPr>
          <p:txBody>
            <a:bodyPr wrap="none" rtlCol="0">
              <a:spAutoFit/>
            </a:bodyPr>
            <a:lstStyle/>
            <a:p>
              <a:pPr algn="l">
                <a:lnSpc>
                  <a:spcPct val="150000"/>
                </a:lnSpc>
              </a:pPr>
              <a:r>
                <a:rPr lang="en-US" altLang="zh-CN" b="1" dirty="0"/>
                <a:t>Release C</a:t>
              </a:r>
              <a:endParaRPr lang="zh-CN" altLang="en-US" b="1" dirty="0"/>
            </a:p>
          </p:txBody>
        </p:sp>
        <p:sp>
          <p:nvSpPr>
            <p:cNvPr id="317" name="矩形 316">
              <a:extLst>
                <a:ext uri="{FF2B5EF4-FFF2-40B4-BE49-F238E27FC236}">
                  <a16:creationId xmlns:a16="http://schemas.microsoft.com/office/drawing/2014/main" id="{19B1F19E-7BEB-43D1-BC74-D2EEA7DE0C3A}"/>
                </a:ext>
              </a:extLst>
            </p:cNvPr>
            <p:cNvSpPr/>
            <p:nvPr/>
          </p:nvSpPr>
          <p:spPr>
            <a:xfrm>
              <a:off x="6720238" y="5545351"/>
              <a:ext cx="2632602" cy="369332"/>
            </a:xfrm>
            <a:prstGeom prst="rect">
              <a:avLst/>
            </a:prstGeom>
            <a:solidFill>
              <a:srgbClr val="C00000"/>
            </a:solidFill>
            <a:ln w="19050">
              <a:solidFill>
                <a:srgbClr val="00206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dirty="0">
                  <a:solidFill>
                    <a:schemeClr val="bg1"/>
                  </a:solidFill>
                </a:rPr>
                <a:t>D=256KB</a:t>
              </a:r>
              <a:endParaRPr lang="zh-CN" altLang="en-US" sz="2400" b="1" dirty="0">
                <a:solidFill>
                  <a:schemeClr val="bg1"/>
                </a:solidFill>
              </a:endParaRPr>
            </a:p>
          </p:txBody>
        </p:sp>
        <p:sp>
          <p:nvSpPr>
            <p:cNvPr id="318" name="矩形 317">
              <a:extLst>
                <a:ext uri="{FF2B5EF4-FFF2-40B4-BE49-F238E27FC236}">
                  <a16:creationId xmlns:a16="http://schemas.microsoft.com/office/drawing/2014/main" id="{38FEB9C5-E8F4-48A3-951D-ADA6BA5969D3}"/>
                </a:ext>
              </a:extLst>
            </p:cNvPr>
            <p:cNvSpPr/>
            <p:nvPr/>
          </p:nvSpPr>
          <p:spPr>
            <a:xfrm>
              <a:off x="9349053" y="5545351"/>
              <a:ext cx="2632602" cy="369332"/>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9050">
              <a:solidFill>
                <a:srgbClr val="00206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dirty="0">
                  <a:solidFill>
                    <a:schemeClr val="bg1"/>
                  </a:solidFill>
                </a:rPr>
                <a:t>256KB</a:t>
              </a:r>
              <a:endParaRPr lang="zh-CN" altLang="en-US" sz="2400" b="1" dirty="0">
                <a:solidFill>
                  <a:schemeClr val="bg1"/>
                </a:solidFill>
              </a:endParaRPr>
            </a:p>
          </p:txBody>
        </p:sp>
        <p:sp>
          <p:nvSpPr>
            <p:cNvPr id="319" name="矩形 318">
              <a:extLst>
                <a:ext uri="{FF2B5EF4-FFF2-40B4-BE49-F238E27FC236}">
                  <a16:creationId xmlns:a16="http://schemas.microsoft.com/office/drawing/2014/main" id="{7428430D-2D63-492C-98B0-86C3CA1F057F}"/>
                </a:ext>
              </a:extLst>
            </p:cNvPr>
            <p:cNvSpPr/>
            <p:nvPr/>
          </p:nvSpPr>
          <p:spPr>
            <a:xfrm>
              <a:off x="4085985" y="5545351"/>
              <a:ext cx="2632602" cy="369332"/>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9050">
              <a:solidFill>
                <a:srgbClr val="00206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dirty="0">
                  <a:solidFill>
                    <a:schemeClr val="bg1"/>
                  </a:solidFill>
                </a:rPr>
                <a:t>256KB</a:t>
              </a:r>
              <a:endParaRPr lang="zh-CN" altLang="en-US" sz="2400" b="1" dirty="0">
                <a:solidFill>
                  <a:schemeClr val="bg1"/>
                </a:solidFill>
              </a:endParaRPr>
            </a:p>
          </p:txBody>
        </p:sp>
        <p:sp>
          <p:nvSpPr>
            <p:cNvPr id="320" name="矩形 319">
              <a:extLst>
                <a:ext uri="{FF2B5EF4-FFF2-40B4-BE49-F238E27FC236}">
                  <a16:creationId xmlns:a16="http://schemas.microsoft.com/office/drawing/2014/main" id="{61D8D26E-8DFD-470E-831A-8A15A4A1D910}"/>
                </a:ext>
              </a:extLst>
            </p:cNvPr>
            <p:cNvSpPr/>
            <p:nvPr/>
          </p:nvSpPr>
          <p:spPr>
            <a:xfrm>
              <a:off x="1449394" y="5545351"/>
              <a:ext cx="1311802" cy="369332"/>
            </a:xfrm>
            <a:prstGeom prst="rect">
              <a:avLst/>
            </a:prstGeom>
            <a:solidFill>
              <a:srgbClr val="7030A0"/>
            </a:solidFill>
            <a:ln w="19050">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dirty="0">
                  <a:solidFill>
                    <a:schemeClr val="bg1"/>
                  </a:solidFill>
                </a:rPr>
                <a:t>E=128K</a:t>
              </a:r>
              <a:endParaRPr lang="zh-CN" altLang="en-US" sz="2400" b="1" dirty="0">
                <a:solidFill>
                  <a:schemeClr val="bg1"/>
                </a:solidFill>
              </a:endParaRPr>
            </a:p>
          </p:txBody>
        </p:sp>
        <p:sp>
          <p:nvSpPr>
            <p:cNvPr id="321" name="矩形 320">
              <a:extLst>
                <a:ext uri="{FF2B5EF4-FFF2-40B4-BE49-F238E27FC236}">
                  <a16:creationId xmlns:a16="http://schemas.microsoft.com/office/drawing/2014/main" id="{BB4E6294-3FAF-4E59-8E84-37804865458E}"/>
                </a:ext>
              </a:extLst>
            </p:cNvPr>
            <p:cNvSpPr/>
            <p:nvPr/>
          </p:nvSpPr>
          <p:spPr>
            <a:xfrm>
              <a:off x="2759872" y="5545351"/>
              <a:ext cx="1311802" cy="369332"/>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9050">
              <a:solidFill>
                <a:srgbClr val="00206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dirty="0">
                  <a:solidFill>
                    <a:schemeClr val="bg1"/>
                  </a:solidFill>
                </a:rPr>
                <a:t>128KB</a:t>
              </a:r>
              <a:endParaRPr lang="zh-CN" altLang="en-US" sz="2400" b="1" dirty="0">
                <a:solidFill>
                  <a:schemeClr val="bg1"/>
                </a:solidFill>
              </a:endParaRPr>
            </a:p>
          </p:txBody>
        </p:sp>
      </p:grpSp>
      <p:grpSp>
        <p:nvGrpSpPr>
          <p:cNvPr id="343" name="组合 342">
            <a:extLst>
              <a:ext uri="{FF2B5EF4-FFF2-40B4-BE49-F238E27FC236}">
                <a16:creationId xmlns:a16="http://schemas.microsoft.com/office/drawing/2014/main" id="{5DBCB486-D79F-4F8B-9F85-09BE5F6DE93F}"/>
              </a:ext>
            </a:extLst>
          </p:cNvPr>
          <p:cNvGrpSpPr/>
          <p:nvPr/>
        </p:nvGrpSpPr>
        <p:grpSpPr>
          <a:xfrm>
            <a:off x="110548" y="5868661"/>
            <a:ext cx="11878593" cy="454292"/>
            <a:chOff x="81094" y="5954796"/>
            <a:chExt cx="11878593" cy="454292"/>
          </a:xfrm>
        </p:grpSpPr>
        <p:sp>
          <p:nvSpPr>
            <p:cNvPr id="322" name="文本框 321">
              <a:extLst>
                <a:ext uri="{FF2B5EF4-FFF2-40B4-BE49-F238E27FC236}">
                  <a16:creationId xmlns:a16="http://schemas.microsoft.com/office/drawing/2014/main" id="{F3995510-3CD1-4CBE-BDDC-C35A24C7A3D4}"/>
                </a:ext>
              </a:extLst>
            </p:cNvPr>
            <p:cNvSpPr txBox="1"/>
            <p:nvPr/>
          </p:nvSpPr>
          <p:spPr>
            <a:xfrm>
              <a:off x="81094" y="5954796"/>
              <a:ext cx="1255472" cy="454292"/>
            </a:xfrm>
            <a:prstGeom prst="rect">
              <a:avLst/>
            </a:prstGeom>
            <a:noFill/>
          </p:spPr>
          <p:txBody>
            <a:bodyPr wrap="none" rtlCol="0">
              <a:spAutoFit/>
            </a:bodyPr>
            <a:lstStyle/>
            <a:p>
              <a:pPr algn="l">
                <a:lnSpc>
                  <a:spcPct val="150000"/>
                </a:lnSpc>
              </a:pPr>
              <a:r>
                <a:rPr lang="en-US" altLang="zh-CN" b="1" dirty="0"/>
                <a:t>Release E</a:t>
              </a:r>
              <a:endParaRPr lang="zh-CN" altLang="en-US" b="1" dirty="0"/>
            </a:p>
          </p:txBody>
        </p:sp>
        <p:sp>
          <p:nvSpPr>
            <p:cNvPr id="323" name="矩形 322">
              <a:extLst>
                <a:ext uri="{FF2B5EF4-FFF2-40B4-BE49-F238E27FC236}">
                  <a16:creationId xmlns:a16="http://schemas.microsoft.com/office/drawing/2014/main" id="{BCDE3DEC-5A96-436F-ABB4-CC875C9B7AF9}"/>
                </a:ext>
              </a:extLst>
            </p:cNvPr>
            <p:cNvSpPr/>
            <p:nvPr/>
          </p:nvSpPr>
          <p:spPr>
            <a:xfrm>
              <a:off x="6698270" y="6039756"/>
              <a:ext cx="2632602" cy="369332"/>
            </a:xfrm>
            <a:prstGeom prst="rect">
              <a:avLst/>
            </a:prstGeom>
            <a:solidFill>
              <a:srgbClr val="C00000"/>
            </a:solidFill>
            <a:ln w="19050">
              <a:solidFill>
                <a:srgbClr val="00206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dirty="0">
                  <a:solidFill>
                    <a:schemeClr val="bg1"/>
                  </a:solidFill>
                </a:rPr>
                <a:t>D=256KB</a:t>
              </a:r>
              <a:endParaRPr lang="zh-CN" altLang="en-US" sz="2400" b="1" dirty="0">
                <a:solidFill>
                  <a:schemeClr val="bg1"/>
                </a:solidFill>
              </a:endParaRPr>
            </a:p>
          </p:txBody>
        </p:sp>
        <p:sp>
          <p:nvSpPr>
            <p:cNvPr id="324" name="矩形 323">
              <a:extLst>
                <a:ext uri="{FF2B5EF4-FFF2-40B4-BE49-F238E27FC236}">
                  <a16:creationId xmlns:a16="http://schemas.microsoft.com/office/drawing/2014/main" id="{C1B2F3A2-1C02-4BD9-B6E7-C8CD5EEEE76D}"/>
                </a:ext>
              </a:extLst>
            </p:cNvPr>
            <p:cNvSpPr/>
            <p:nvPr/>
          </p:nvSpPr>
          <p:spPr>
            <a:xfrm>
              <a:off x="9327085" y="6039756"/>
              <a:ext cx="2632602" cy="369332"/>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9050">
              <a:solidFill>
                <a:srgbClr val="00206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dirty="0">
                  <a:solidFill>
                    <a:schemeClr val="bg1"/>
                  </a:solidFill>
                </a:rPr>
                <a:t>256KB</a:t>
              </a:r>
              <a:endParaRPr lang="zh-CN" altLang="en-US" sz="2400" b="1" dirty="0">
                <a:solidFill>
                  <a:schemeClr val="bg1"/>
                </a:solidFill>
              </a:endParaRPr>
            </a:p>
          </p:txBody>
        </p:sp>
        <p:sp>
          <p:nvSpPr>
            <p:cNvPr id="328" name="矩形 327">
              <a:extLst>
                <a:ext uri="{FF2B5EF4-FFF2-40B4-BE49-F238E27FC236}">
                  <a16:creationId xmlns:a16="http://schemas.microsoft.com/office/drawing/2014/main" id="{C0AB29EB-6902-4BD1-BCFB-616BF85C4631}"/>
                </a:ext>
              </a:extLst>
            </p:cNvPr>
            <p:cNvSpPr/>
            <p:nvPr/>
          </p:nvSpPr>
          <p:spPr>
            <a:xfrm>
              <a:off x="1422744" y="6039756"/>
              <a:ext cx="5275526" cy="369332"/>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9050">
              <a:solidFill>
                <a:srgbClr val="00206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dirty="0">
                  <a:solidFill>
                    <a:schemeClr val="bg1"/>
                  </a:solidFill>
                </a:rPr>
                <a:t>512KB</a:t>
              </a:r>
              <a:endParaRPr lang="zh-CN" altLang="en-US" sz="2400" b="1" dirty="0">
                <a:solidFill>
                  <a:schemeClr val="bg1"/>
                </a:solidFill>
              </a:endParaRPr>
            </a:p>
          </p:txBody>
        </p:sp>
      </p:grpSp>
      <p:grpSp>
        <p:nvGrpSpPr>
          <p:cNvPr id="344" name="组合 343">
            <a:extLst>
              <a:ext uri="{FF2B5EF4-FFF2-40B4-BE49-F238E27FC236}">
                <a16:creationId xmlns:a16="http://schemas.microsoft.com/office/drawing/2014/main" id="{10A890A5-6F73-4C9A-B9BB-A9BE4D8EC4B2}"/>
              </a:ext>
            </a:extLst>
          </p:cNvPr>
          <p:cNvGrpSpPr/>
          <p:nvPr/>
        </p:nvGrpSpPr>
        <p:grpSpPr>
          <a:xfrm>
            <a:off x="85938" y="6359883"/>
            <a:ext cx="11903203" cy="454292"/>
            <a:chOff x="67651" y="6410683"/>
            <a:chExt cx="11903203" cy="454292"/>
          </a:xfrm>
        </p:grpSpPr>
        <p:sp>
          <p:nvSpPr>
            <p:cNvPr id="329" name="文本框 328">
              <a:extLst>
                <a:ext uri="{FF2B5EF4-FFF2-40B4-BE49-F238E27FC236}">
                  <a16:creationId xmlns:a16="http://schemas.microsoft.com/office/drawing/2014/main" id="{8E5E3A47-D25F-401A-8731-E5131E39CDD1}"/>
                </a:ext>
              </a:extLst>
            </p:cNvPr>
            <p:cNvSpPr txBox="1"/>
            <p:nvPr/>
          </p:nvSpPr>
          <p:spPr>
            <a:xfrm>
              <a:off x="67651" y="6410683"/>
              <a:ext cx="1297150" cy="454292"/>
            </a:xfrm>
            <a:prstGeom prst="rect">
              <a:avLst/>
            </a:prstGeom>
            <a:noFill/>
          </p:spPr>
          <p:txBody>
            <a:bodyPr wrap="none" rtlCol="0">
              <a:spAutoFit/>
            </a:bodyPr>
            <a:lstStyle/>
            <a:p>
              <a:pPr algn="l">
                <a:lnSpc>
                  <a:spcPct val="150000"/>
                </a:lnSpc>
              </a:pPr>
              <a:r>
                <a:rPr lang="en-US" altLang="zh-CN" b="1" dirty="0"/>
                <a:t>Release D</a:t>
              </a:r>
              <a:endParaRPr lang="zh-CN" altLang="en-US" b="1" dirty="0"/>
            </a:p>
          </p:txBody>
        </p:sp>
        <p:sp>
          <p:nvSpPr>
            <p:cNvPr id="333" name="矩形 332">
              <a:extLst>
                <a:ext uri="{FF2B5EF4-FFF2-40B4-BE49-F238E27FC236}">
                  <a16:creationId xmlns:a16="http://schemas.microsoft.com/office/drawing/2014/main" id="{05B96DF2-174F-4F61-9BDD-38EC05EB7736}"/>
                </a:ext>
              </a:extLst>
            </p:cNvPr>
            <p:cNvSpPr/>
            <p:nvPr/>
          </p:nvSpPr>
          <p:spPr>
            <a:xfrm>
              <a:off x="1417154" y="6495643"/>
              <a:ext cx="10553700" cy="369332"/>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19050">
              <a:solidFill>
                <a:srgbClr val="00206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dirty="0">
                  <a:solidFill>
                    <a:schemeClr val="bg1"/>
                  </a:solidFill>
                </a:rPr>
                <a:t>1MB</a:t>
              </a:r>
              <a:endParaRPr lang="zh-CN" altLang="en-US" sz="2400" b="1" dirty="0">
                <a:solidFill>
                  <a:schemeClr val="bg1"/>
                </a:solidFill>
              </a:endParaRPr>
            </a:p>
          </p:txBody>
        </p:sp>
      </p:grpSp>
    </p:spTree>
    <p:extLst>
      <p:ext uri="{BB962C8B-B14F-4D97-AF65-F5344CB8AC3E}">
        <p14:creationId xmlns:p14="http://schemas.microsoft.com/office/powerpoint/2010/main" val="39752963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4"/>
                                        </p:tgtEl>
                                        <p:attrNameLst>
                                          <p:attrName>style.visibility</p:attrName>
                                        </p:attrNameLst>
                                      </p:cBhvr>
                                      <p:to>
                                        <p:strVal val="visible"/>
                                      </p:to>
                                    </p:set>
                                    <p:animEffect transition="in" filter="wipe(left)">
                                      <p:cBhvr>
                                        <p:cTn id="7" dur="500"/>
                                        <p:tgtEl>
                                          <p:spTgt spid="3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35"/>
                                        </p:tgtEl>
                                        <p:attrNameLst>
                                          <p:attrName>style.visibility</p:attrName>
                                        </p:attrNameLst>
                                      </p:cBhvr>
                                      <p:to>
                                        <p:strVal val="visible"/>
                                      </p:to>
                                    </p:set>
                                    <p:animEffect transition="in" filter="wipe(left)">
                                      <p:cBhvr>
                                        <p:cTn id="12" dur="500"/>
                                        <p:tgtEl>
                                          <p:spTgt spid="3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36"/>
                                        </p:tgtEl>
                                        <p:attrNameLst>
                                          <p:attrName>style.visibility</p:attrName>
                                        </p:attrNameLst>
                                      </p:cBhvr>
                                      <p:to>
                                        <p:strVal val="visible"/>
                                      </p:to>
                                    </p:set>
                                    <p:animEffect transition="in" filter="wipe(left)">
                                      <p:cBhvr>
                                        <p:cTn id="17" dur="500"/>
                                        <p:tgtEl>
                                          <p:spTgt spid="33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37"/>
                                        </p:tgtEl>
                                        <p:attrNameLst>
                                          <p:attrName>style.visibility</p:attrName>
                                        </p:attrNameLst>
                                      </p:cBhvr>
                                      <p:to>
                                        <p:strVal val="visible"/>
                                      </p:to>
                                    </p:set>
                                    <p:animEffect transition="in" filter="wipe(left)">
                                      <p:cBhvr>
                                        <p:cTn id="22" dur="500"/>
                                        <p:tgtEl>
                                          <p:spTgt spid="33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38"/>
                                        </p:tgtEl>
                                        <p:attrNameLst>
                                          <p:attrName>style.visibility</p:attrName>
                                        </p:attrNameLst>
                                      </p:cBhvr>
                                      <p:to>
                                        <p:strVal val="visible"/>
                                      </p:to>
                                    </p:set>
                                    <p:animEffect transition="in" filter="wipe(left)">
                                      <p:cBhvr>
                                        <p:cTn id="27" dur="500"/>
                                        <p:tgtEl>
                                          <p:spTgt spid="33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39"/>
                                        </p:tgtEl>
                                        <p:attrNameLst>
                                          <p:attrName>style.visibility</p:attrName>
                                        </p:attrNameLst>
                                      </p:cBhvr>
                                      <p:to>
                                        <p:strVal val="visible"/>
                                      </p:to>
                                    </p:set>
                                    <p:animEffect transition="in" filter="wipe(left)">
                                      <p:cBhvr>
                                        <p:cTn id="32" dur="500"/>
                                        <p:tgtEl>
                                          <p:spTgt spid="33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40"/>
                                        </p:tgtEl>
                                        <p:attrNameLst>
                                          <p:attrName>style.visibility</p:attrName>
                                        </p:attrNameLst>
                                      </p:cBhvr>
                                      <p:to>
                                        <p:strVal val="visible"/>
                                      </p:to>
                                    </p:set>
                                    <p:animEffect transition="in" filter="wipe(left)">
                                      <p:cBhvr>
                                        <p:cTn id="37" dur="500"/>
                                        <p:tgtEl>
                                          <p:spTgt spid="34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41"/>
                                        </p:tgtEl>
                                        <p:attrNameLst>
                                          <p:attrName>style.visibility</p:attrName>
                                        </p:attrNameLst>
                                      </p:cBhvr>
                                      <p:to>
                                        <p:strVal val="visible"/>
                                      </p:to>
                                    </p:set>
                                    <p:animEffect transition="in" filter="wipe(left)">
                                      <p:cBhvr>
                                        <p:cTn id="42" dur="500"/>
                                        <p:tgtEl>
                                          <p:spTgt spid="34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42"/>
                                        </p:tgtEl>
                                        <p:attrNameLst>
                                          <p:attrName>style.visibility</p:attrName>
                                        </p:attrNameLst>
                                      </p:cBhvr>
                                      <p:to>
                                        <p:strVal val="visible"/>
                                      </p:to>
                                    </p:set>
                                    <p:animEffect transition="in" filter="wipe(left)">
                                      <p:cBhvr>
                                        <p:cTn id="47" dur="500"/>
                                        <p:tgtEl>
                                          <p:spTgt spid="34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43"/>
                                        </p:tgtEl>
                                        <p:attrNameLst>
                                          <p:attrName>style.visibility</p:attrName>
                                        </p:attrNameLst>
                                      </p:cBhvr>
                                      <p:to>
                                        <p:strVal val="visible"/>
                                      </p:to>
                                    </p:set>
                                    <p:animEffect transition="in" filter="wipe(left)">
                                      <p:cBhvr>
                                        <p:cTn id="52" dur="500"/>
                                        <p:tgtEl>
                                          <p:spTgt spid="34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44"/>
                                        </p:tgtEl>
                                        <p:attrNameLst>
                                          <p:attrName>style.visibility</p:attrName>
                                        </p:attrNameLst>
                                      </p:cBhvr>
                                      <p:to>
                                        <p:strVal val="visible"/>
                                      </p:to>
                                    </p:set>
                                    <p:animEffect transition="in" filter="wipe(left)">
                                      <p:cBhvr>
                                        <p:cTn id="57" dur="500"/>
                                        <p:tgtEl>
                                          <p:spTgt spid="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内存与地址</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303947" y="72410"/>
            <a:ext cx="1566454" cy="369332"/>
          </a:xfrm>
          <a:noFill/>
        </p:spPr>
        <p:txBody>
          <a:bodyPr wrap="square" rtlCol="0">
            <a:spAutoFit/>
          </a:bodyPr>
          <a:lstStyle/>
          <a:p>
            <a:r>
              <a:rPr lang="en-US" altLang="zh-CN" dirty="0">
                <a:solidFill>
                  <a:schemeClr val="bg1"/>
                </a:solidFill>
              </a:rPr>
              <a:t>02 </a:t>
            </a:r>
            <a:r>
              <a:rPr lang="zh-CN" altLang="en-US" dirty="0">
                <a:solidFill>
                  <a:schemeClr val="bg1"/>
                </a:solidFill>
              </a:rPr>
              <a:t>连续内存</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183209" y="72410"/>
            <a:ext cx="1822935" cy="369332"/>
          </a:xfrm>
        </p:spPr>
        <p:txBody>
          <a:bodyPr/>
          <a:lstStyle/>
          <a:p>
            <a:r>
              <a:rPr lang="en-US" altLang="zh-CN" dirty="0"/>
              <a:t>03 </a:t>
            </a:r>
            <a:r>
              <a:rPr lang="zh-CN" altLang="en-US" dirty="0"/>
              <a:t>非连续内存</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虚拟内存</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页面置换算法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5434501" cy="535531"/>
          </a:xfrm>
        </p:spPr>
        <p:txBody>
          <a:bodyPr/>
          <a:lstStyle/>
          <a:p>
            <a:pPr marL="0" indent="0">
              <a:buNone/>
            </a:pPr>
            <a:r>
              <a:rPr lang="zh-CN" altLang="en-US" dirty="0"/>
              <a:t>伙伴系统（</a:t>
            </a:r>
            <a:r>
              <a:rPr lang="en-US" altLang="zh-CN" dirty="0"/>
              <a:t>Buddy System</a:t>
            </a:r>
            <a:r>
              <a:rPr lang="zh-CN" altLang="en-US" dirty="0"/>
              <a:t>）</a:t>
            </a:r>
          </a:p>
        </p:txBody>
      </p:sp>
      <p:pic>
        <p:nvPicPr>
          <p:cNvPr id="8" name="图片 7">
            <a:extLst>
              <a:ext uri="{FF2B5EF4-FFF2-40B4-BE49-F238E27FC236}">
                <a16:creationId xmlns:a16="http://schemas.microsoft.com/office/drawing/2014/main" id="{5EE3B94A-3EBE-4C40-8756-68BD334CF2A2}"/>
              </a:ext>
            </a:extLst>
          </p:cNvPr>
          <p:cNvPicPr>
            <a:picLocks noChangeAspect="1"/>
          </p:cNvPicPr>
          <p:nvPr/>
        </p:nvPicPr>
        <p:blipFill>
          <a:blip r:embed="rId2"/>
          <a:stretch>
            <a:fillRect/>
          </a:stretch>
        </p:blipFill>
        <p:spPr>
          <a:xfrm>
            <a:off x="4371948" y="2245714"/>
            <a:ext cx="7524034" cy="3415912"/>
          </a:xfrm>
          <a:prstGeom prst="rect">
            <a:avLst/>
          </a:prstGeom>
        </p:spPr>
      </p:pic>
      <p:sp>
        <p:nvSpPr>
          <p:cNvPr id="9" name="文本框 8">
            <a:extLst>
              <a:ext uri="{FF2B5EF4-FFF2-40B4-BE49-F238E27FC236}">
                <a16:creationId xmlns:a16="http://schemas.microsoft.com/office/drawing/2014/main" id="{550A7B47-2797-406D-920D-AB733ACC5675}"/>
              </a:ext>
            </a:extLst>
          </p:cNvPr>
          <p:cNvSpPr txBox="1"/>
          <p:nvPr/>
        </p:nvSpPr>
        <p:spPr>
          <a:xfrm>
            <a:off x="444500" y="2070100"/>
            <a:ext cx="3835400" cy="2795830"/>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释放过程</a:t>
            </a:r>
            <a:endParaRPr lang="en-US" altLang="zh-CN" sz="2400" b="1" dirty="0"/>
          </a:p>
          <a:p>
            <a:pPr marL="800089" lvl="1" indent="-342900">
              <a:lnSpc>
                <a:spcPct val="150000"/>
              </a:lnSpc>
              <a:buFont typeface="Wingdings" panose="05000000000000000000" pitchFamily="2" charset="2"/>
              <a:buChar char="Ø"/>
            </a:pPr>
            <a:r>
              <a:rPr lang="zh-CN" altLang="en-US" sz="2400" b="1" dirty="0"/>
              <a:t>把释放的块放入空闲块数组</a:t>
            </a:r>
            <a:endParaRPr lang="en-US" altLang="zh-CN" sz="2400" b="1" dirty="0"/>
          </a:p>
          <a:p>
            <a:pPr marL="800089" lvl="1" indent="-342900">
              <a:lnSpc>
                <a:spcPct val="150000"/>
              </a:lnSpc>
              <a:buFont typeface="Wingdings" panose="05000000000000000000" pitchFamily="2" charset="2"/>
              <a:buChar char="Ø"/>
            </a:pPr>
            <a:r>
              <a:rPr lang="zh-CN" altLang="en-US" sz="2400" b="1" dirty="0"/>
              <a:t>合并满足条件的空闲块</a:t>
            </a:r>
          </a:p>
        </p:txBody>
      </p:sp>
      <p:sp>
        <p:nvSpPr>
          <p:cNvPr id="124" name="文本框 123">
            <a:extLst>
              <a:ext uri="{FF2B5EF4-FFF2-40B4-BE49-F238E27FC236}">
                <a16:creationId xmlns:a16="http://schemas.microsoft.com/office/drawing/2014/main" id="{49553B4E-0FF0-4F7A-BCF6-D15F57D30944}"/>
              </a:ext>
            </a:extLst>
          </p:cNvPr>
          <p:cNvSpPr txBox="1"/>
          <p:nvPr/>
        </p:nvSpPr>
        <p:spPr>
          <a:xfrm>
            <a:off x="444500" y="5328031"/>
            <a:ext cx="10996123" cy="1135054"/>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合并条件</a:t>
            </a:r>
            <a:endParaRPr lang="en-US" altLang="zh-CN" sz="2400" b="1" dirty="0"/>
          </a:p>
          <a:p>
            <a:pPr marL="800089" lvl="1" indent="-342900">
              <a:lnSpc>
                <a:spcPct val="150000"/>
              </a:lnSpc>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大小相同</a:t>
            </a:r>
            <a:r>
              <a:rPr lang="en-US" altLang="zh-CN" sz="2400" b="1" dirty="0">
                <a:latin typeface="微软雅黑" panose="020B0503020204020204" pitchFamily="34" charset="-122"/>
                <a:ea typeface="微软雅黑" panose="020B0503020204020204" pitchFamily="34" charset="-122"/>
              </a:rPr>
              <a:t>2</a:t>
            </a:r>
            <a:r>
              <a:rPr lang="en-US" altLang="zh-CN" sz="2400" b="1" baseline="30000" dirty="0">
                <a:latin typeface="微软雅黑" panose="020B0503020204020204" pitchFamily="34" charset="-122"/>
                <a:ea typeface="微软雅黑" panose="020B0503020204020204" pitchFamily="34" charset="-122"/>
              </a:rPr>
              <a:t>i</a:t>
            </a:r>
            <a:r>
              <a:rPr lang="zh-CN" altLang="en-US" sz="2400" b="1" dirty="0"/>
              <a:t>；地址相邻；</a:t>
            </a:r>
            <a:r>
              <a:rPr lang="zh-CN" altLang="en-US" sz="2400" b="1" dirty="0">
                <a:latin typeface="微软雅黑" panose="020B0503020204020204" pitchFamily="34" charset="-122"/>
                <a:ea typeface="微软雅黑" panose="020B0503020204020204" pitchFamily="34" charset="-122"/>
              </a:rPr>
              <a:t>低地址空闲块起始地址为</a:t>
            </a:r>
            <a:r>
              <a:rPr lang="en-US" altLang="zh-CN" sz="2400" b="1" dirty="0">
                <a:latin typeface="微软雅黑" panose="020B0503020204020204" pitchFamily="34" charset="-122"/>
                <a:ea typeface="微软雅黑" panose="020B0503020204020204" pitchFamily="34" charset="-122"/>
              </a:rPr>
              <a:t>2</a:t>
            </a:r>
            <a:r>
              <a:rPr lang="en-US" altLang="zh-CN" sz="2400" b="1" baseline="30000" dirty="0">
                <a:latin typeface="微软雅黑" panose="020B0503020204020204" pitchFamily="34" charset="-122"/>
                <a:ea typeface="微软雅黑" panose="020B0503020204020204" pitchFamily="34" charset="-122"/>
              </a:rPr>
              <a:t>k</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847303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内存与地址</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303947" y="72410"/>
            <a:ext cx="1566454" cy="369332"/>
          </a:xfrm>
          <a:noFill/>
        </p:spPr>
        <p:txBody>
          <a:bodyPr wrap="square" rtlCol="0">
            <a:spAutoFit/>
          </a:bodyPr>
          <a:lstStyle/>
          <a:p>
            <a:r>
              <a:rPr lang="en-US" altLang="zh-CN" dirty="0">
                <a:solidFill>
                  <a:schemeClr val="bg1"/>
                </a:solidFill>
              </a:rPr>
              <a:t>02 </a:t>
            </a:r>
            <a:r>
              <a:rPr lang="zh-CN" altLang="en-US" dirty="0">
                <a:solidFill>
                  <a:schemeClr val="bg1"/>
                </a:solidFill>
              </a:rPr>
              <a:t>连续内存</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183209" y="72410"/>
            <a:ext cx="1822935" cy="369332"/>
          </a:xfrm>
        </p:spPr>
        <p:txBody>
          <a:bodyPr/>
          <a:lstStyle/>
          <a:p>
            <a:r>
              <a:rPr lang="en-US" altLang="zh-CN" dirty="0"/>
              <a:t>03 </a:t>
            </a:r>
            <a:r>
              <a:rPr lang="zh-CN" altLang="en-US" dirty="0"/>
              <a:t>非连续内存</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虚拟内存</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页面置换算法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4288353" cy="535531"/>
          </a:xfrm>
        </p:spPr>
        <p:txBody>
          <a:bodyPr/>
          <a:lstStyle/>
          <a:p>
            <a:pPr marL="0" indent="0">
              <a:buNone/>
            </a:pPr>
            <a:r>
              <a:rPr lang="zh-CN" altLang="en-US" dirty="0"/>
              <a:t>动态可重定位分区分配</a:t>
            </a:r>
          </a:p>
        </p:txBody>
      </p:sp>
      <p:sp>
        <p:nvSpPr>
          <p:cNvPr id="8" name="文本框 7">
            <a:extLst>
              <a:ext uri="{FF2B5EF4-FFF2-40B4-BE49-F238E27FC236}">
                <a16:creationId xmlns:a16="http://schemas.microsoft.com/office/drawing/2014/main" id="{EC25D2BE-394D-454F-BF3D-D73A48CFDFB3}"/>
              </a:ext>
            </a:extLst>
          </p:cNvPr>
          <p:cNvSpPr txBox="1"/>
          <p:nvPr/>
        </p:nvSpPr>
        <p:spPr>
          <a:xfrm>
            <a:off x="556749" y="1790694"/>
            <a:ext cx="5729751" cy="4457823"/>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b="1" dirty="0"/>
              <a:t>碎片整理</a:t>
            </a:r>
            <a:endParaRPr lang="en-US" altLang="zh-CN" sz="2400" b="1" dirty="0"/>
          </a:p>
          <a:p>
            <a:pPr marL="800089" lvl="1" indent="-342900">
              <a:lnSpc>
                <a:spcPct val="150000"/>
              </a:lnSpc>
              <a:buFont typeface="Wingdings" panose="05000000000000000000" pitchFamily="2" charset="2"/>
              <a:buChar char="Ø"/>
            </a:pPr>
            <a:r>
              <a:rPr lang="zh-CN" altLang="en-US" sz="2400" b="1" dirty="0"/>
              <a:t>通过调整进程占用的分区位置来减少或避免分区碎片</a:t>
            </a:r>
            <a:endParaRPr lang="en-US" altLang="zh-CN" sz="2400" b="1" dirty="0"/>
          </a:p>
          <a:p>
            <a:pPr marL="342900" indent="-342900">
              <a:lnSpc>
                <a:spcPct val="150000"/>
              </a:lnSpc>
              <a:buFont typeface="Wingdings" panose="05000000000000000000" pitchFamily="2" charset="2"/>
              <a:buChar char="Ø"/>
            </a:pPr>
            <a:r>
              <a:rPr lang="zh-CN" altLang="en-US" sz="2400" b="1" dirty="0"/>
              <a:t>紧凑（</a:t>
            </a:r>
            <a:r>
              <a:rPr lang="en-US" altLang="zh-CN" sz="2400" b="1" dirty="0"/>
              <a:t>Compaction</a:t>
            </a:r>
            <a:r>
              <a:rPr lang="zh-CN" altLang="en-US" sz="2400" b="1" dirty="0"/>
              <a:t>）技术</a:t>
            </a:r>
            <a:endParaRPr lang="en-US" altLang="zh-CN" sz="2400" b="1" dirty="0"/>
          </a:p>
          <a:p>
            <a:pPr marL="800089" lvl="1" indent="-342900">
              <a:lnSpc>
                <a:spcPct val="150000"/>
              </a:lnSpc>
              <a:buFont typeface="Wingdings" panose="05000000000000000000" pitchFamily="2" charset="2"/>
              <a:buChar char="Ø"/>
            </a:pPr>
            <a:r>
              <a:rPr lang="zh-CN" altLang="en-US" sz="2400" b="1" dirty="0"/>
              <a:t>称为碎片整理</a:t>
            </a:r>
            <a:endParaRPr lang="en-US" altLang="zh-CN" sz="2400" b="1" dirty="0"/>
          </a:p>
          <a:p>
            <a:pPr marL="800089" lvl="1" indent="-342900">
              <a:lnSpc>
                <a:spcPct val="150000"/>
              </a:lnSpc>
              <a:buFont typeface="Wingdings" panose="05000000000000000000" pitchFamily="2" charset="2"/>
              <a:buChar char="Ø"/>
            </a:pPr>
            <a:r>
              <a:rPr lang="zh-CN" altLang="en-US" sz="2400" b="1" dirty="0"/>
              <a:t>通过移动分配给进程的内存分区，以合并外部碎片</a:t>
            </a:r>
            <a:endParaRPr lang="en-US" altLang="zh-CN" sz="2400" b="1" dirty="0"/>
          </a:p>
          <a:p>
            <a:pPr marL="800089" lvl="1" indent="-342900">
              <a:lnSpc>
                <a:spcPct val="150000"/>
              </a:lnSpc>
              <a:buFont typeface="Wingdings" panose="05000000000000000000" pitchFamily="2" charset="2"/>
              <a:buChar char="Ø"/>
            </a:pPr>
            <a:r>
              <a:rPr lang="zh-CN" altLang="en-US" sz="2400" b="1" dirty="0"/>
              <a:t>需要重定位寄存器的支持</a:t>
            </a:r>
            <a:endParaRPr lang="en-US" altLang="zh-CN" sz="2400" b="1" dirty="0"/>
          </a:p>
        </p:txBody>
      </p:sp>
      <p:sp>
        <p:nvSpPr>
          <p:cNvPr id="39" name="矩形 38">
            <a:extLst>
              <a:ext uri="{FF2B5EF4-FFF2-40B4-BE49-F238E27FC236}">
                <a16:creationId xmlns:a16="http://schemas.microsoft.com/office/drawing/2014/main" id="{36DF0C81-D61A-453E-8D99-E543986A0153}"/>
              </a:ext>
            </a:extLst>
          </p:cNvPr>
          <p:cNvSpPr/>
          <p:nvPr/>
        </p:nvSpPr>
        <p:spPr>
          <a:xfrm>
            <a:off x="8824913" y="5586412"/>
            <a:ext cx="1423988" cy="1009651"/>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dirty="0">
                <a:solidFill>
                  <a:srgbClr val="FF0000"/>
                </a:solidFill>
              </a:rPr>
              <a:t>进程</a:t>
            </a:r>
            <a:r>
              <a:rPr lang="en-US" altLang="zh-CN" sz="2400" dirty="0">
                <a:solidFill>
                  <a:srgbClr val="FF0000"/>
                </a:solidFill>
              </a:rPr>
              <a:t>P1</a:t>
            </a:r>
            <a:endParaRPr lang="zh-CN" altLang="en-US" sz="2400" dirty="0">
              <a:solidFill>
                <a:srgbClr val="FF0000"/>
              </a:solidFill>
            </a:endParaRPr>
          </a:p>
        </p:txBody>
      </p:sp>
      <p:sp>
        <p:nvSpPr>
          <p:cNvPr id="40" name="矩形 39">
            <a:extLst>
              <a:ext uri="{FF2B5EF4-FFF2-40B4-BE49-F238E27FC236}">
                <a16:creationId xmlns:a16="http://schemas.microsoft.com/office/drawing/2014/main" id="{9C151AC2-36A8-4D98-9672-C8AF1504515F}"/>
              </a:ext>
            </a:extLst>
          </p:cNvPr>
          <p:cNvSpPr/>
          <p:nvPr/>
        </p:nvSpPr>
        <p:spPr>
          <a:xfrm>
            <a:off x="8824913" y="5217319"/>
            <a:ext cx="1423988" cy="32385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1" name="矩形 40">
            <a:extLst>
              <a:ext uri="{FF2B5EF4-FFF2-40B4-BE49-F238E27FC236}">
                <a16:creationId xmlns:a16="http://schemas.microsoft.com/office/drawing/2014/main" id="{98593A8F-54BD-4126-8EA4-273BC83E02C1}"/>
              </a:ext>
            </a:extLst>
          </p:cNvPr>
          <p:cNvSpPr/>
          <p:nvPr/>
        </p:nvSpPr>
        <p:spPr>
          <a:xfrm>
            <a:off x="8821738" y="4182268"/>
            <a:ext cx="1423988" cy="1009651"/>
          </a:xfrm>
          <a:prstGeom prst="rect">
            <a:avLst/>
          </a:prstGeom>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dirty="0">
                <a:solidFill>
                  <a:srgbClr val="FF0000"/>
                </a:solidFill>
              </a:rPr>
              <a:t>进程</a:t>
            </a:r>
            <a:r>
              <a:rPr lang="en-US" altLang="zh-CN" sz="2400" dirty="0">
                <a:solidFill>
                  <a:srgbClr val="FF0000"/>
                </a:solidFill>
              </a:rPr>
              <a:t>P2</a:t>
            </a:r>
            <a:endParaRPr lang="zh-CN" altLang="en-US" sz="2400" dirty="0">
              <a:solidFill>
                <a:srgbClr val="FF0000"/>
              </a:solidFill>
            </a:endParaRPr>
          </a:p>
        </p:txBody>
      </p:sp>
      <p:sp>
        <p:nvSpPr>
          <p:cNvPr id="42" name="矩形 41">
            <a:extLst>
              <a:ext uri="{FF2B5EF4-FFF2-40B4-BE49-F238E27FC236}">
                <a16:creationId xmlns:a16="http://schemas.microsoft.com/office/drawing/2014/main" id="{6D8BA900-0955-4A88-9F38-7646243ED726}"/>
              </a:ext>
            </a:extLst>
          </p:cNvPr>
          <p:cNvSpPr/>
          <p:nvPr/>
        </p:nvSpPr>
        <p:spPr>
          <a:xfrm>
            <a:off x="8821738" y="3815517"/>
            <a:ext cx="1423988" cy="32385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3" name="矩形 42">
            <a:extLst>
              <a:ext uri="{FF2B5EF4-FFF2-40B4-BE49-F238E27FC236}">
                <a16:creationId xmlns:a16="http://schemas.microsoft.com/office/drawing/2014/main" id="{CFEB89A2-309C-444A-95A2-C6A6CF27EE96}"/>
              </a:ext>
            </a:extLst>
          </p:cNvPr>
          <p:cNvSpPr/>
          <p:nvPr/>
        </p:nvSpPr>
        <p:spPr>
          <a:xfrm>
            <a:off x="8824913" y="2435226"/>
            <a:ext cx="1423988" cy="135255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dirty="0">
                <a:solidFill>
                  <a:srgbClr val="FF0000"/>
                </a:solidFill>
              </a:rPr>
              <a:t>进程</a:t>
            </a:r>
            <a:r>
              <a:rPr lang="en-US" altLang="zh-CN" sz="2400" dirty="0">
                <a:solidFill>
                  <a:srgbClr val="FF0000"/>
                </a:solidFill>
              </a:rPr>
              <a:t>P3</a:t>
            </a:r>
            <a:endParaRPr lang="zh-CN" altLang="en-US" sz="2400" dirty="0">
              <a:solidFill>
                <a:srgbClr val="FF0000"/>
              </a:solidFill>
            </a:endParaRPr>
          </a:p>
        </p:txBody>
      </p:sp>
      <p:sp>
        <p:nvSpPr>
          <p:cNvPr id="44" name="矩形 43">
            <a:extLst>
              <a:ext uri="{FF2B5EF4-FFF2-40B4-BE49-F238E27FC236}">
                <a16:creationId xmlns:a16="http://schemas.microsoft.com/office/drawing/2014/main" id="{2AF9611D-EB6E-4971-8827-2695FD080495}"/>
              </a:ext>
            </a:extLst>
          </p:cNvPr>
          <p:cNvSpPr/>
          <p:nvPr/>
        </p:nvSpPr>
        <p:spPr>
          <a:xfrm>
            <a:off x="8820283" y="1382674"/>
            <a:ext cx="1423988" cy="100965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6" name="矩形 45">
            <a:extLst>
              <a:ext uri="{FF2B5EF4-FFF2-40B4-BE49-F238E27FC236}">
                <a16:creationId xmlns:a16="http://schemas.microsoft.com/office/drawing/2014/main" id="{CB8F413A-64D6-41C6-9B6B-12C1F29DCA6A}"/>
              </a:ext>
            </a:extLst>
          </p:cNvPr>
          <p:cNvSpPr/>
          <p:nvPr/>
        </p:nvSpPr>
        <p:spPr>
          <a:xfrm>
            <a:off x="8813933" y="710804"/>
            <a:ext cx="1423988" cy="626628"/>
          </a:xfrm>
          <a:prstGeom prst="rect">
            <a:avLst/>
          </a:prstGeom>
          <a:solidFill>
            <a:srgbClr val="FFFF00"/>
          </a:solid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dirty="0">
                <a:solidFill>
                  <a:srgbClr val="FF0000"/>
                </a:solidFill>
              </a:rPr>
              <a:t>进程</a:t>
            </a:r>
            <a:r>
              <a:rPr lang="en-US" altLang="zh-CN" sz="2400" dirty="0">
                <a:solidFill>
                  <a:srgbClr val="FF0000"/>
                </a:solidFill>
              </a:rPr>
              <a:t>P4</a:t>
            </a:r>
            <a:endParaRPr lang="zh-CN" altLang="en-US" sz="2400" dirty="0">
              <a:solidFill>
                <a:srgbClr val="FF0000"/>
              </a:solidFill>
            </a:endParaRPr>
          </a:p>
        </p:txBody>
      </p:sp>
      <p:pic>
        <p:nvPicPr>
          <p:cNvPr id="38" name="图片 37">
            <a:extLst>
              <a:ext uri="{FF2B5EF4-FFF2-40B4-BE49-F238E27FC236}">
                <a16:creationId xmlns:a16="http://schemas.microsoft.com/office/drawing/2014/main" id="{A7517021-8A28-4FDC-B1B6-7456EDA58C74}"/>
              </a:ext>
            </a:extLst>
          </p:cNvPr>
          <p:cNvPicPr>
            <a:picLocks noChangeAspect="1"/>
          </p:cNvPicPr>
          <p:nvPr/>
        </p:nvPicPr>
        <p:blipFill>
          <a:blip r:embed="rId2"/>
          <a:stretch>
            <a:fillRect/>
          </a:stretch>
        </p:blipFill>
        <p:spPr>
          <a:xfrm>
            <a:off x="7494008" y="519528"/>
            <a:ext cx="2791538" cy="6377954"/>
          </a:xfrm>
          <a:prstGeom prst="rect">
            <a:avLst/>
          </a:prstGeom>
        </p:spPr>
      </p:pic>
    </p:spTree>
    <p:extLst>
      <p:ext uri="{BB962C8B-B14F-4D97-AF65-F5344CB8AC3E}">
        <p14:creationId xmlns:p14="http://schemas.microsoft.com/office/powerpoint/2010/main" val="871423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1000"/>
                                        <p:tgtEl>
                                          <p:spTgt spid="8">
                                            <p:txEl>
                                              <p:pRg st="1" end="1"/>
                                            </p:txEl>
                                          </p:spTgt>
                                        </p:tgtEl>
                                      </p:cBhvr>
                                    </p:animEffect>
                                    <p:anim calcmode="lin" valueType="num">
                                      <p:cBhvr>
                                        <p:cTn id="13"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Effect transition="in" filter="fade">
                                      <p:cBhvr>
                                        <p:cTn id="19" dur="1000"/>
                                        <p:tgtEl>
                                          <p:spTgt spid="8">
                                            <p:txEl>
                                              <p:pRg st="2" end="2"/>
                                            </p:txEl>
                                          </p:spTgt>
                                        </p:tgtEl>
                                      </p:cBhvr>
                                    </p:animEffect>
                                    <p:anim calcmode="lin" valueType="num">
                                      <p:cBhvr>
                                        <p:cTn id="20"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xEl>
                                              <p:pRg st="3" end="3"/>
                                            </p:txEl>
                                          </p:spTgt>
                                        </p:tgtEl>
                                        <p:attrNameLst>
                                          <p:attrName>style.visibility</p:attrName>
                                        </p:attrNameLst>
                                      </p:cBhvr>
                                      <p:to>
                                        <p:strVal val="visible"/>
                                      </p:to>
                                    </p:set>
                                    <p:animEffect transition="in" filter="fade">
                                      <p:cBhvr>
                                        <p:cTn id="24" dur="1000"/>
                                        <p:tgtEl>
                                          <p:spTgt spid="8">
                                            <p:txEl>
                                              <p:pRg st="3" end="3"/>
                                            </p:txEl>
                                          </p:spTgt>
                                        </p:tgtEl>
                                      </p:cBhvr>
                                    </p:animEffect>
                                    <p:anim calcmode="lin" valueType="num">
                                      <p:cBhvr>
                                        <p:cTn id="25"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8">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animEffect transition="in" filter="fade">
                                      <p:cBhvr>
                                        <p:cTn id="29" dur="1000"/>
                                        <p:tgtEl>
                                          <p:spTgt spid="8">
                                            <p:txEl>
                                              <p:pRg st="4" end="4"/>
                                            </p:txEl>
                                          </p:spTgt>
                                        </p:tgtEl>
                                      </p:cBhvr>
                                    </p:animEffect>
                                    <p:anim calcmode="lin" valueType="num">
                                      <p:cBhvr>
                                        <p:cTn id="30"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8">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8">
                                            <p:txEl>
                                              <p:pRg st="5" end="5"/>
                                            </p:txEl>
                                          </p:spTgt>
                                        </p:tgtEl>
                                        <p:attrNameLst>
                                          <p:attrName>style.visibility</p:attrName>
                                        </p:attrNameLst>
                                      </p:cBhvr>
                                      <p:to>
                                        <p:strVal val="visible"/>
                                      </p:to>
                                    </p:set>
                                    <p:animEffect transition="in" filter="fade">
                                      <p:cBhvr>
                                        <p:cTn id="34" dur="1000"/>
                                        <p:tgtEl>
                                          <p:spTgt spid="8">
                                            <p:txEl>
                                              <p:pRg st="5" end="5"/>
                                            </p:txEl>
                                          </p:spTgt>
                                        </p:tgtEl>
                                      </p:cBhvr>
                                    </p:animEffect>
                                    <p:anim calcmode="lin" valueType="num">
                                      <p:cBhvr>
                                        <p:cTn id="35"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xit" presetSubtype="4" fill="hold" grpId="0" nodeType="clickEffect">
                                  <p:stCondLst>
                                    <p:cond delay="0"/>
                                  </p:stCondLst>
                                  <p:childTnLst>
                                    <p:animEffect transition="out" filter="wipe(down)">
                                      <p:cBhvr>
                                        <p:cTn id="40" dur="500"/>
                                        <p:tgtEl>
                                          <p:spTgt spid="44"/>
                                        </p:tgtEl>
                                      </p:cBhvr>
                                    </p:animEffect>
                                    <p:set>
                                      <p:cBhvr>
                                        <p:cTn id="41" dur="1" fill="hold">
                                          <p:stCondLst>
                                            <p:cond delay="499"/>
                                          </p:stCondLst>
                                        </p:cTn>
                                        <p:tgtEl>
                                          <p:spTgt spid="44"/>
                                        </p:tgtEl>
                                        <p:attrNameLst>
                                          <p:attrName>style.visibility</p:attrName>
                                        </p:attrNameLst>
                                      </p:cBhvr>
                                      <p:to>
                                        <p:strVal val="hidden"/>
                                      </p:to>
                                    </p:set>
                                  </p:childTnLst>
                                </p:cTn>
                              </p:par>
                              <p:par>
                                <p:cTn id="42" presetID="22" presetClass="exit" presetSubtype="4" fill="hold" grpId="0" nodeType="withEffect">
                                  <p:stCondLst>
                                    <p:cond delay="0"/>
                                  </p:stCondLst>
                                  <p:childTnLst>
                                    <p:animEffect transition="out" filter="wipe(down)">
                                      <p:cBhvr>
                                        <p:cTn id="43" dur="500"/>
                                        <p:tgtEl>
                                          <p:spTgt spid="42"/>
                                        </p:tgtEl>
                                      </p:cBhvr>
                                    </p:animEffect>
                                    <p:set>
                                      <p:cBhvr>
                                        <p:cTn id="44" dur="1" fill="hold">
                                          <p:stCondLst>
                                            <p:cond delay="499"/>
                                          </p:stCondLst>
                                        </p:cTn>
                                        <p:tgtEl>
                                          <p:spTgt spid="42"/>
                                        </p:tgtEl>
                                        <p:attrNameLst>
                                          <p:attrName>style.visibility</p:attrName>
                                        </p:attrNameLst>
                                      </p:cBhvr>
                                      <p:to>
                                        <p:strVal val="hidden"/>
                                      </p:to>
                                    </p:set>
                                  </p:childTnLst>
                                </p:cTn>
                              </p:par>
                              <p:par>
                                <p:cTn id="45" presetID="22" presetClass="exit" presetSubtype="4" fill="hold" grpId="0" nodeType="withEffect">
                                  <p:stCondLst>
                                    <p:cond delay="0"/>
                                  </p:stCondLst>
                                  <p:childTnLst>
                                    <p:animEffect transition="out" filter="wipe(down)">
                                      <p:cBhvr>
                                        <p:cTn id="46" dur="500"/>
                                        <p:tgtEl>
                                          <p:spTgt spid="40"/>
                                        </p:tgtEl>
                                      </p:cBhvr>
                                    </p:animEffect>
                                    <p:set>
                                      <p:cBhvr>
                                        <p:cTn id="47" dur="1" fill="hold">
                                          <p:stCondLst>
                                            <p:cond delay="499"/>
                                          </p:stCondLst>
                                        </p:cTn>
                                        <p:tgtEl>
                                          <p:spTgt spid="40"/>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grpId="0" nodeType="clickEffect">
                                  <p:stCondLst>
                                    <p:cond delay="0"/>
                                  </p:stCondLst>
                                  <p:childTnLst>
                                    <p:animMotion origin="layout" path="M -1.04167E-6 -3.33333E-6 L 0.00039 0.04723 " pathEditMode="relative" rAng="0" ptsTypes="AA">
                                      <p:cBhvr>
                                        <p:cTn id="51" dur="2000" fill="hold"/>
                                        <p:tgtEl>
                                          <p:spTgt spid="41"/>
                                        </p:tgtEl>
                                        <p:attrNameLst>
                                          <p:attrName>ppt_x</p:attrName>
                                          <p:attrName>ppt_y</p:attrName>
                                        </p:attrNameLst>
                                      </p:cBhvr>
                                      <p:rCtr x="13" y="2361"/>
                                    </p:animMotion>
                                  </p:childTnLst>
                                </p:cTn>
                              </p:par>
                            </p:childTnLst>
                          </p:cTn>
                        </p:par>
                      </p:childTnLst>
                    </p:cTn>
                  </p:par>
                  <p:par>
                    <p:cTn id="52" fill="hold">
                      <p:stCondLst>
                        <p:cond delay="indefinite"/>
                      </p:stCondLst>
                      <p:childTnLst>
                        <p:par>
                          <p:cTn id="53" fill="hold">
                            <p:stCondLst>
                              <p:cond delay="0"/>
                            </p:stCondLst>
                            <p:childTnLst>
                              <p:par>
                                <p:cTn id="54" presetID="42" presetClass="path" presetSubtype="0" accel="50000" decel="50000" fill="hold" grpId="0" nodeType="clickEffect">
                                  <p:stCondLst>
                                    <p:cond delay="0"/>
                                  </p:stCondLst>
                                  <p:childTnLst>
                                    <p:animMotion origin="layout" path="M -1.45833E-6 -3.7037E-6 L -0.00013 0.10255 " pathEditMode="relative" rAng="0" ptsTypes="AA">
                                      <p:cBhvr>
                                        <p:cTn id="55" dur="2000" fill="hold"/>
                                        <p:tgtEl>
                                          <p:spTgt spid="43"/>
                                        </p:tgtEl>
                                        <p:attrNameLst>
                                          <p:attrName>ppt_x</p:attrName>
                                          <p:attrName>ppt_y</p:attrName>
                                        </p:attrNameLst>
                                      </p:cBhvr>
                                      <p:rCtr x="-13" y="5116"/>
                                    </p:animMotion>
                                  </p:childTnLst>
                                </p:cTn>
                              </p:par>
                            </p:childTnLst>
                          </p:cTn>
                        </p:par>
                      </p:childTnLst>
                    </p:cTn>
                  </p:par>
                  <p:par>
                    <p:cTn id="56" fill="hold">
                      <p:stCondLst>
                        <p:cond delay="indefinite"/>
                      </p:stCondLst>
                      <p:childTnLst>
                        <p:par>
                          <p:cTn id="57" fill="hold">
                            <p:stCondLst>
                              <p:cond delay="0"/>
                            </p:stCondLst>
                            <p:childTnLst>
                              <p:par>
                                <p:cTn id="58" presetID="42" presetClass="path" presetSubtype="0" accel="50000" decel="50000" fill="hold" grpId="0" nodeType="clickEffect">
                                  <p:stCondLst>
                                    <p:cond delay="0"/>
                                  </p:stCondLst>
                                  <p:childTnLst>
                                    <p:animMotion origin="layout" path="M 0 4.44444E-6 L 0.00117 0.25416 " pathEditMode="relative" rAng="0" ptsTypes="AA">
                                      <p:cBhvr>
                                        <p:cTn id="59" dur="2000" fill="hold"/>
                                        <p:tgtEl>
                                          <p:spTgt spid="46"/>
                                        </p:tgtEl>
                                        <p:attrNameLst>
                                          <p:attrName>ppt_x</p:attrName>
                                          <p:attrName>ppt_y</p:attrName>
                                        </p:attrNameLst>
                                      </p:cBhvr>
                                      <p:rCtr x="52" y="127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40" grpId="0" animBg="1"/>
      <p:bldP spid="41" grpId="0" animBg="1"/>
      <p:bldP spid="42" grpId="0" animBg="1"/>
      <p:bldP spid="43" grpId="0" animBg="1"/>
      <p:bldP spid="44" grpId="0" animBg="1"/>
      <p:bldP spid="4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内存与地址</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303947" y="72410"/>
            <a:ext cx="1566454" cy="369332"/>
          </a:xfrm>
          <a:noFill/>
        </p:spPr>
        <p:txBody>
          <a:bodyPr wrap="square" rtlCol="0">
            <a:spAutoFit/>
          </a:bodyPr>
          <a:lstStyle/>
          <a:p>
            <a:r>
              <a:rPr lang="en-US" altLang="zh-CN" dirty="0">
                <a:solidFill>
                  <a:schemeClr val="bg1"/>
                </a:solidFill>
              </a:rPr>
              <a:t>02 </a:t>
            </a:r>
            <a:r>
              <a:rPr lang="zh-CN" altLang="en-US" dirty="0">
                <a:solidFill>
                  <a:schemeClr val="bg1"/>
                </a:solidFill>
              </a:rPr>
              <a:t>连续内存</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183209" y="72410"/>
            <a:ext cx="1822935" cy="369332"/>
          </a:xfrm>
        </p:spPr>
        <p:txBody>
          <a:bodyPr/>
          <a:lstStyle/>
          <a:p>
            <a:r>
              <a:rPr lang="en-US" altLang="zh-CN" dirty="0"/>
              <a:t>03 </a:t>
            </a:r>
            <a:r>
              <a:rPr lang="zh-CN" altLang="en-US" dirty="0"/>
              <a:t>非连续内存</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虚拟内存</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页面置换算法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4698722" cy="535531"/>
          </a:xfrm>
        </p:spPr>
        <p:txBody>
          <a:bodyPr/>
          <a:lstStyle/>
          <a:p>
            <a:pPr marL="0" indent="0">
              <a:buNone/>
            </a:pPr>
            <a:r>
              <a:rPr lang="zh-CN" altLang="en-US" dirty="0"/>
              <a:t>内存分区管理方式的比较</a:t>
            </a:r>
          </a:p>
        </p:txBody>
      </p:sp>
      <p:graphicFrame>
        <p:nvGraphicFramePr>
          <p:cNvPr id="9" name="表格 8">
            <a:extLst>
              <a:ext uri="{FF2B5EF4-FFF2-40B4-BE49-F238E27FC236}">
                <a16:creationId xmlns:a16="http://schemas.microsoft.com/office/drawing/2014/main" id="{F716EC1D-79CA-48BA-85DD-65701A674348}"/>
              </a:ext>
            </a:extLst>
          </p:cNvPr>
          <p:cNvGraphicFramePr>
            <a:graphicFrameLocks noGrp="1"/>
          </p:cNvGraphicFramePr>
          <p:nvPr>
            <p:extLst>
              <p:ext uri="{D42A27DB-BD31-4B8C-83A1-F6EECF244321}">
                <p14:modId xmlns:p14="http://schemas.microsoft.com/office/powerpoint/2010/main" val="4228920190"/>
              </p:ext>
            </p:extLst>
          </p:nvPr>
        </p:nvGraphicFramePr>
        <p:xfrm>
          <a:off x="647700" y="1755262"/>
          <a:ext cx="11125200" cy="4454978"/>
        </p:xfrm>
        <a:graphic>
          <a:graphicData uri="http://schemas.openxmlformats.org/drawingml/2006/table">
            <a:tbl>
              <a:tblPr firstRow="1" bandRow="1">
                <a:tableStyleId>{9D7B26C5-4107-4FEC-AEDC-1716B250A1EF}</a:tableStyleId>
              </a:tblPr>
              <a:tblGrid>
                <a:gridCol w="1854200">
                  <a:extLst>
                    <a:ext uri="{9D8B030D-6E8A-4147-A177-3AD203B41FA5}">
                      <a16:colId xmlns:a16="http://schemas.microsoft.com/office/drawing/2014/main" val="609972376"/>
                    </a:ext>
                  </a:extLst>
                </a:gridCol>
                <a:gridCol w="1854200">
                  <a:extLst>
                    <a:ext uri="{9D8B030D-6E8A-4147-A177-3AD203B41FA5}">
                      <a16:colId xmlns:a16="http://schemas.microsoft.com/office/drawing/2014/main" val="2310427958"/>
                    </a:ext>
                  </a:extLst>
                </a:gridCol>
                <a:gridCol w="1854200">
                  <a:extLst>
                    <a:ext uri="{9D8B030D-6E8A-4147-A177-3AD203B41FA5}">
                      <a16:colId xmlns:a16="http://schemas.microsoft.com/office/drawing/2014/main" val="3966385592"/>
                    </a:ext>
                  </a:extLst>
                </a:gridCol>
                <a:gridCol w="1854200">
                  <a:extLst>
                    <a:ext uri="{9D8B030D-6E8A-4147-A177-3AD203B41FA5}">
                      <a16:colId xmlns:a16="http://schemas.microsoft.com/office/drawing/2014/main" val="651050511"/>
                    </a:ext>
                  </a:extLst>
                </a:gridCol>
                <a:gridCol w="1854200">
                  <a:extLst>
                    <a:ext uri="{9D8B030D-6E8A-4147-A177-3AD203B41FA5}">
                      <a16:colId xmlns:a16="http://schemas.microsoft.com/office/drawing/2014/main" val="2798969956"/>
                    </a:ext>
                  </a:extLst>
                </a:gridCol>
                <a:gridCol w="1854200">
                  <a:extLst>
                    <a:ext uri="{9D8B030D-6E8A-4147-A177-3AD203B41FA5}">
                      <a16:colId xmlns:a16="http://schemas.microsoft.com/office/drawing/2014/main" val="3054458971"/>
                    </a:ext>
                  </a:extLst>
                </a:gridCol>
              </a:tblGrid>
              <a:tr h="949838">
                <a:tc>
                  <a:txBody>
                    <a:bodyPr/>
                    <a:lstStyle/>
                    <a:p>
                      <a:pPr algn="ctr"/>
                      <a:endParaRPr lang="zh-CN" altLang="en-US" sz="2400" b="1" dirty="0"/>
                    </a:p>
                  </a:txBody>
                  <a:tcPr anchor="ctr"/>
                </a:tc>
                <a:tc>
                  <a:txBody>
                    <a:bodyPr/>
                    <a:lstStyle/>
                    <a:p>
                      <a:pPr algn="ctr"/>
                      <a:r>
                        <a:rPr lang="zh-CN" altLang="en-US" sz="2400" b="1" dirty="0"/>
                        <a:t>作业道数</a:t>
                      </a:r>
                    </a:p>
                  </a:txBody>
                  <a:tcPr anchor="ctr"/>
                </a:tc>
                <a:tc>
                  <a:txBody>
                    <a:bodyPr/>
                    <a:lstStyle/>
                    <a:p>
                      <a:pPr algn="ctr"/>
                      <a:r>
                        <a:rPr lang="zh-CN" altLang="en-US" sz="2400" b="1" dirty="0"/>
                        <a:t>内部碎片</a:t>
                      </a:r>
                    </a:p>
                  </a:txBody>
                  <a:tcPr anchor="ctr"/>
                </a:tc>
                <a:tc>
                  <a:txBody>
                    <a:bodyPr/>
                    <a:lstStyle/>
                    <a:p>
                      <a:pPr algn="ctr"/>
                      <a:r>
                        <a:rPr lang="zh-CN" altLang="en-US" sz="2400" b="1" dirty="0"/>
                        <a:t>外部碎片</a:t>
                      </a:r>
                    </a:p>
                  </a:txBody>
                  <a:tcPr anchor="ctr"/>
                </a:tc>
                <a:tc>
                  <a:txBody>
                    <a:bodyPr/>
                    <a:lstStyle/>
                    <a:p>
                      <a:pPr algn="ctr"/>
                      <a:r>
                        <a:rPr lang="zh-CN" altLang="en-US" sz="2400" b="1" dirty="0"/>
                        <a:t>硬件支持</a:t>
                      </a:r>
                    </a:p>
                  </a:txBody>
                  <a:tcPr anchor="ctr"/>
                </a:tc>
                <a:tc>
                  <a:txBody>
                    <a:bodyPr/>
                    <a:lstStyle/>
                    <a:p>
                      <a:pPr algn="ctr"/>
                      <a:r>
                        <a:rPr lang="zh-CN" altLang="en-US" sz="2400" b="1" dirty="0"/>
                        <a:t>可用空</a:t>
                      </a:r>
                      <a:endParaRPr lang="en-US" altLang="zh-CN" sz="2400" b="1" dirty="0"/>
                    </a:p>
                    <a:p>
                      <a:pPr algn="ctr"/>
                      <a:r>
                        <a:rPr lang="zh-CN" altLang="en-US" sz="2400" b="1" dirty="0"/>
                        <a:t>间管理</a:t>
                      </a:r>
                    </a:p>
                  </a:txBody>
                  <a:tcPr anchor="ctr"/>
                </a:tc>
                <a:extLst>
                  <a:ext uri="{0D108BD9-81ED-4DB2-BD59-A6C34878D82A}">
                    <a16:rowId xmlns:a16="http://schemas.microsoft.com/office/drawing/2014/main" val="2629582549"/>
                  </a:ext>
                </a:extLst>
              </a:tr>
              <a:tr h="1158210">
                <a:tc>
                  <a:txBody>
                    <a:bodyPr/>
                    <a:lstStyle/>
                    <a:p>
                      <a:pPr algn="ctr"/>
                      <a:r>
                        <a:rPr lang="zh-CN" altLang="en-US" sz="2400" b="1" dirty="0"/>
                        <a:t>单道</a:t>
                      </a:r>
                      <a:endParaRPr lang="en-US" altLang="zh-CN" sz="2400" b="1" dirty="0"/>
                    </a:p>
                    <a:p>
                      <a:pPr algn="ctr"/>
                      <a:r>
                        <a:rPr lang="zh-CN" altLang="en-US" sz="2400" b="1" dirty="0"/>
                        <a:t>连续分配</a:t>
                      </a:r>
                    </a:p>
                  </a:txBody>
                  <a:tcPr anchor="ctr"/>
                </a:tc>
                <a:tc>
                  <a:txBody>
                    <a:bodyPr/>
                    <a:lstStyle/>
                    <a:p>
                      <a:pPr algn="ctr"/>
                      <a:r>
                        <a:rPr lang="en-US" altLang="zh-CN" sz="2400" b="1" dirty="0"/>
                        <a:t>1</a:t>
                      </a:r>
                      <a:endParaRPr lang="zh-CN" altLang="en-US" sz="2400" b="1" dirty="0"/>
                    </a:p>
                  </a:txBody>
                  <a:tcPr anchor="ctr"/>
                </a:tc>
                <a:tc>
                  <a:txBody>
                    <a:bodyPr/>
                    <a:lstStyle/>
                    <a:p>
                      <a:pPr algn="ctr"/>
                      <a:r>
                        <a:rPr lang="zh-CN" altLang="en-US" sz="2400" b="1" dirty="0"/>
                        <a:t>有</a:t>
                      </a:r>
                    </a:p>
                  </a:txBody>
                  <a:tcPr anchor="ctr"/>
                </a:tc>
                <a:tc>
                  <a:txBody>
                    <a:bodyPr/>
                    <a:lstStyle/>
                    <a:p>
                      <a:pPr algn="ctr"/>
                      <a:r>
                        <a:rPr lang="zh-CN" altLang="en-US" sz="2400" b="1" dirty="0"/>
                        <a:t>无</a:t>
                      </a:r>
                    </a:p>
                  </a:txBody>
                  <a:tcPr anchor="ctr"/>
                </a:tc>
                <a:tc>
                  <a:txBody>
                    <a:bodyPr/>
                    <a:lstStyle/>
                    <a:p>
                      <a:pPr algn="ctr"/>
                      <a:r>
                        <a:rPr lang="zh-CN" altLang="en-US" sz="2000" b="1" dirty="0"/>
                        <a:t>界地址寄存器，越界检查机构</a:t>
                      </a:r>
                    </a:p>
                  </a:txBody>
                  <a:tcPr anchor="ctr"/>
                </a:tc>
                <a:tc>
                  <a:txBody>
                    <a:bodyPr/>
                    <a:lstStyle/>
                    <a:p>
                      <a:pPr algn="ctr"/>
                      <a:endParaRPr lang="zh-CN" altLang="en-US" sz="2400" b="1" dirty="0"/>
                    </a:p>
                  </a:txBody>
                  <a:tcPr anchor="ctr"/>
                </a:tc>
                <a:extLst>
                  <a:ext uri="{0D108BD9-81ED-4DB2-BD59-A6C34878D82A}">
                    <a16:rowId xmlns:a16="http://schemas.microsoft.com/office/drawing/2014/main" val="3668126403"/>
                  </a:ext>
                </a:extLst>
              </a:tr>
              <a:tr h="1158210">
                <a:tc>
                  <a:txBody>
                    <a:bodyPr/>
                    <a:lstStyle/>
                    <a:p>
                      <a:pPr algn="ctr"/>
                      <a:r>
                        <a:rPr lang="zh-CN" altLang="en-US" sz="2400" b="1" dirty="0"/>
                        <a:t>多道固定</a:t>
                      </a:r>
                      <a:endParaRPr lang="en-US" altLang="zh-CN" sz="2400" b="1" dirty="0"/>
                    </a:p>
                    <a:p>
                      <a:pPr algn="ctr"/>
                      <a:r>
                        <a:rPr lang="zh-CN" altLang="en-US" sz="2400" b="1" dirty="0"/>
                        <a:t>连续分配</a:t>
                      </a:r>
                    </a:p>
                  </a:txBody>
                  <a:tcPr anchor="ctr"/>
                </a:tc>
                <a:tc>
                  <a:txBody>
                    <a:bodyPr/>
                    <a:lstStyle/>
                    <a:p>
                      <a:pPr algn="ctr"/>
                      <a:r>
                        <a:rPr lang="zh-CN" altLang="en-US" sz="2400" b="1" dirty="0"/>
                        <a:t>≤</a:t>
                      </a:r>
                      <a:r>
                        <a:rPr lang="en-US" altLang="zh-CN" sz="2400" b="1" dirty="0"/>
                        <a:t>N</a:t>
                      </a:r>
                    </a:p>
                    <a:p>
                      <a:pPr algn="ctr"/>
                      <a:r>
                        <a:rPr lang="zh-CN" altLang="en-US" sz="2400" b="1" dirty="0"/>
                        <a:t>用户空间划分为</a:t>
                      </a:r>
                      <a:r>
                        <a:rPr lang="en-US" altLang="zh-CN" sz="2400" b="1" dirty="0"/>
                        <a:t>N</a:t>
                      </a:r>
                      <a:r>
                        <a:rPr lang="zh-CN" altLang="en-US" sz="2400" b="1" dirty="0"/>
                        <a:t>块</a:t>
                      </a:r>
                    </a:p>
                  </a:txBody>
                  <a:tcPr anchor="ctr"/>
                </a:tc>
                <a:tc>
                  <a:txBody>
                    <a:bodyPr/>
                    <a:lstStyle/>
                    <a:p>
                      <a:pPr algn="ctr"/>
                      <a:r>
                        <a:rPr lang="zh-CN" altLang="en-US" sz="2400" b="1" dirty="0"/>
                        <a:t>有</a:t>
                      </a:r>
                    </a:p>
                  </a:txBody>
                  <a:tcPr anchor="ctr"/>
                </a:tc>
                <a:tc>
                  <a:txBody>
                    <a:bodyPr/>
                    <a:lstStyle/>
                    <a:p>
                      <a:pPr algn="ctr"/>
                      <a:r>
                        <a:rPr lang="zh-CN" altLang="en-US" sz="2400" b="1" dirty="0"/>
                        <a:t>无</a:t>
                      </a:r>
                    </a:p>
                  </a:txBody>
                  <a:tcPr anchor="ctr"/>
                </a:tc>
                <a:tc rowSpan="2">
                  <a:txBody>
                    <a:bodyPr/>
                    <a:lstStyle/>
                    <a:p>
                      <a:pPr algn="ctr"/>
                      <a:r>
                        <a:rPr lang="en-US" altLang="zh-CN" sz="2000" b="1" dirty="0"/>
                        <a:t>1.</a:t>
                      </a:r>
                      <a:r>
                        <a:rPr lang="zh-CN" altLang="en-US" sz="2000" b="1" dirty="0"/>
                        <a:t>上下界地址寄存器，越界检查机构</a:t>
                      </a:r>
                      <a:endParaRPr lang="en-US" altLang="zh-CN" sz="2000" b="1" dirty="0"/>
                    </a:p>
                    <a:p>
                      <a:pPr algn="ctr"/>
                      <a:r>
                        <a:rPr lang="en-US" altLang="zh-CN" sz="2000" b="1" dirty="0"/>
                        <a:t>2.</a:t>
                      </a:r>
                      <a:r>
                        <a:rPr lang="zh-CN" altLang="en-US" sz="2000" b="1" dirty="0"/>
                        <a:t>基地址寄存器，长度寄存器，动态地址转换机构</a:t>
                      </a:r>
                    </a:p>
                  </a:txBody>
                  <a:tcPr anchor="ctr"/>
                </a:tc>
                <a:tc>
                  <a:txBody>
                    <a:bodyPr/>
                    <a:lstStyle/>
                    <a:p>
                      <a:pPr algn="ctr"/>
                      <a:endParaRPr lang="zh-CN" altLang="en-US" sz="2400" b="1"/>
                    </a:p>
                  </a:txBody>
                  <a:tcPr anchor="ctr"/>
                </a:tc>
                <a:extLst>
                  <a:ext uri="{0D108BD9-81ED-4DB2-BD59-A6C34878D82A}">
                    <a16:rowId xmlns:a16="http://schemas.microsoft.com/office/drawing/2014/main" val="4277120046"/>
                  </a:ext>
                </a:extLst>
              </a:tr>
              <a:tr h="1158210">
                <a:tc>
                  <a:txBody>
                    <a:bodyPr/>
                    <a:lstStyle/>
                    <a:p>
                      <a:pPr algn="ctr"/>
                      <a:r>
                        <a:rPr lang="zh-CN" altLang="en-US" sz="2400" b="1" dirty="0"/>
                        <a:t>多道动态</a:t>
                      </a:r>
                      <a:endParaRPr lang="en-US" altLang="zh-CN" sz="2400" b="1" dirty="0"/>
                    </a:p>
                    <a:p>
                      <a:pPr algn="ctr"/>
                      <a:r>
                        <a:rPr lang="zh-CN" altLang="en-US" sz="2400" b="1" dirty="0"/>
                        <a:t>连续分配</a:t>
                      </a:r>
                    </a:p>
                  </a:txBody>
                  <a:tcPr anchor="ctr"/>
                </a:tc>
                <a:tc>
                  <a:txBody>
                    <a:bodyPr/>
                    <a:lstStyle/>
                    <a:p>
                      <a:pPr algn="ctr"/>
                      <a:r>
                        <a:rPr lang="en-US" altLang="zh-CN" sz="2400" b="1" dirty="0"/>
                        <a:t>X</a:t>
                      </a:r>
                      <a:endParaRPr lang="zh-CN" altLang="en-US" sz="2400" b="1" dirty="0"/>
                    </a:p>
                  </a:txBody>
                  <a:tcPr anchor="ctr"/>
                </a:tc>
                <a:tc>
                  <a:txBody>
                    <a:bodyPr/>
                    <a:lstStyle/>
                    <a:p>
                      <a:pPr algn="ctr"/>
                      <a:r>
                        <a:rPr lang="zh-CN" altLang="en-US" sz="2400" b="1" dirty="0"/>
                        <a:t>无</a:t>
                      </a:r>
                    </a:p>
                  </a:txBody>
                  <a:tcPr anchor="ctr"/>
                </a:tc>
                <a:tc>
                  <a:txBody>
                    <a:bodyPr/>
                    <a:lstStyle/>
                    <a:p>
                      <a:pPr algn="ctr"/>
                      <a:r>
                        <a:rPr lang="zh-CN" altLang="en-US" sz="2400" b="1" dirty="0"/>
                        <a:t>有</a:t>
                      </a:r>
                    </a:p>
                  </a:txBody>
                  <a:tcPr anchor="ctr"/>
                </a:tc>
                <a:tc vMerge="1">
                  <a:txBody>
                    <a:bodyPr/>
                    <a:lstStyle/>
                    <a:p>
                      <a:pPr algn="ctr"/>
                      <a:endParaRPr lang="zh-CN" altLang="en-US" sz="2400" b="1" dirty="0"/>
                    </a:p>
                  </a:txBody>
                  <a:tcPr anchor="ctr"/>
                </a:tc>
                <a:tc>
                  <a:txBody>
                    <a:bodyPr/>
                    <a:lstStyle/>
                    <a:p>
                      <a:pPr algn="ctr"/>
                      <a:r>
                        <a:rPr lang="en-US" altLang="zh-CN" sz="2400" b="1" dirty="0"/>
                        <a:t>1.</a:t>
                      </a:r>
                      <a:r>
                        <a:rPr lang="zh-CN" altLang="en-US" sz="2400" b="1" dirty="0"/>
                        <a:t>数组</a:t>
                      </a:r>
                      <a:endParaRPr lang="en-US" altLang="zh-CN" sz="2400" b="1" dirty="0"/>
                    </a:p>
                    <a:p>
                      <a:pPr algn="ctr"/>
                      <a:r>
                        <a:rPr lang="en-US" altLang="zh-CN" sz="2400" b="1" dirty="0"/>
                        <a:t>2.</a:t>
                      </a:r>
                      <a:r>
                        <a:rPr lang="zh-CN" altLang="en-US" sz="2400" b="1" dirty="0"/>
                        <a:t>链表</a:t>
                      </a:r>
                    </a:p>
                  </a:txBody>
                  <a:tcPr anchor="ctr"/>
                </a:tc>
                <a:extLst>
                  <a:ext uri="{0D108BD9-81ED-4DB2-BD59-A6C34878D82A}">
                    <a16:rowId xmlns:a16="http://schemas.microsoft.com/office/drawing/2014/main" val="768711744"/>
                  </a:ext>
                </a:extLst>
              </a:tr>
            </a:tbl>
          </a:graphicData>
        </a:graphic>
      </p:graphicFrame>
    </p:spTree>
    <p:extLst>
      <p:ext uri="{BB962C8B-B14F-4D97-AF65-F5344CB8AC3E}">
        <p14:creationId xmlns:p14="http://schemas.microsoft.com/office/powerpoint/2010/main" val="41107026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BE9B865-B03F-4E7C-9632-4B16CD516486}"/>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pPr marL="342900" indent="-342900">
              <a:lnSpc>
                <a:spcPct val="150000"/>
              </a:lnSpc>
            </a:pP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【2009】</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分区分配内存管理方式的主要保护措施是（      ）</a:t>
            </a:r>
          </a:p>
        </p:txBody>
      </p:sp>
      <p:sp>
        <p:nvSpPr>
          <p:cNvPr id="11" name="文本框 10">
            <a:extLst>
              <a:ext uri="{FF2B5EF4-FFF2-40B4-BE49-F238E27FC236}">
                <a16:creationId xmlns:a16="http://schemas.microsoft.com/office/drawing/2014/main" id="{AC95428D-A7EA-4FF0-A615-CB6EF99C92E8}"/>
              </a:ext>
            </a:extLst>
          </p:cNvPr>
          <p:cNvSpPr txBox="1"/>
          <p:nvPr>
            <p:custDataLst>
              <p:tags r:id="rId3"/>
            </p:custDataLst>
          </p:nvPr>
        </p:nvSpPr>
        <p:spPr>
          <a:xfrm>
            <a:off x="2438400" y="2786063"/>
            <a:ext cx="8534400" cy="642938"/>
          </a:xfrm>
          <a:prstGeom prst="rect">
            <a:avLst/>
          </a:prstGeom>
          <a:noFill/>
        </p:spPr>
        <p:txBody>
          <a:bodyPr vert="horz" wrap="square" rtlCol="0" anchor="ctr" anchorCtr="0">
            <a:noAutofit/>
          </a:bodyPr>
          <a:lstStyle/>
          <a:p>
            <a:pPr marL="342900" indent="-342900">
              <a:lnSpc>
                <a:spcPct val="150000"/>
              </a:lnSpc>
            </a:pP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界地址保护</a:t>
            </a:r>
          </a:p>
        </p:txBody>
      </p:sp>
      <p:sp>
        <p:nvSpPr>
          <p:cNvPr id="12" name="文本框 11">
            <a:extLst>
              <a:ext uri="{FF2B5EF4-FFF2-40B4-BE49-F238E27FC236}">
                <a16:creationId xmlns:a16="http://schemas.microsoft.com/office/drawing/2014/main" id="{3BF0F459-BB63-4242-90DB-7031B7443469}"/>
              </a:ext>
            </a:extLst>
          </p:cNvPr>
          <p:cNvSpPr txBox="1"/>
          <p:nvPr>
            <p:custDataLst>
              <p:tags r:id="rId4"/>
            </p:custDataLst>
          </p:nvPr>
        </p:nvSpPr>
        <p:spPr>
          <a:xfrm>
            <a:off x="2438400" y="3643313"/>
            <a:ext cx="8534400" cy="642938"/>
          </a:xfrm>
          <a:prstGeom prst="rect">
            <a:avLst/>
          </a:prstGeom>
          <a:noFill/>
        </p:spPr>
        <p:txBody>
          <a:bodyPr vert="horz" wrap="square" rtlCol="0" anchor="ctr" anchorCtr="0">
            <a:noAutofit/>
          </a:bodyPr>
          <a:lstStyle/>
          <a:p>
            <a:pPr marL="342900" indent="-342900">
              <a:lnSpc>
                <a:spcPct val="150000"/>
              </a:lnSpc>
            </a:pP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程序代码保护</a:t>
            </a:r>
          </a:p>
        </p:txBody>
      </p:sp>
      <p:sp>
        <p:nvSpPr>
          <p:cNvPr id="13" name="文本框 12">
            <a:extLst>
              <a:ext uri="{FF2B5EF4-FFF2-40B4-BE49-F238E27FC236}">
                <a16:creationId xmlns:a16="http://schemas.microsoft.com/office/drawing/2014/main" id="{1493793C-D409-4EAF-AE4F-FC3544ACB79B}"/>
              </a:ext>
            </a:extLst>
          </p:cNvPr>
          <p:cNvSpPr txBox="1"/>
          <p:nvPr>
            <p:custDataLst>
              <p:tags r:id="rId5"/>
            </p:custDataLst>
          </p:nvPr>
        </p:nvSpPr>
        <p:spPr>
          <a:xfrm>
            <a:off x="2438400" y="4500563"/>
            <a:ext cx="8534400" cy="642938"/>
          </a:xfrm>
          <a:prstGeom prst="rect">
            <a:avLst/>
          </a:prstGeom>
          <a:noFill/>
        </p:spPr>
        <p:txBody>
          <a:bodyPr vert="horz" wrap="square" rtlCol="0" anchor="ctr" anchorCtr="0">
            <a:noAutofit/>
          </a:bodyPr>
          <a:lstStyle/>
          <a:p>
            <a:pPr marL="342900" indent="-342900">
              <a:lnSpc>
                <a:spcPct val="150000"/>
              </a:lnSpc>
            </a:pP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数据保护</a:t>
            </a:r>
          </a:p>
        </p:txBody>
      </p:sp>
      <p:sp>
        <p:nvSpPr>
          <p:cNvPr id="14" name="文本框 13">
            <a:extLst>
              <a:ext uri="{FF2B5EF4-FFF2-40B4-BE49-F238E27FC236}">
                <a16:creationId xmlns:a16="http://schemas.microsoft.com/office/drawing/2014/main" id="{A9891E08-1B2A-451C-8883-86E2292D9B66}"/>
              </a:ext>
            </a:extLst>
          </p:cNvPr>
          <p:cNvSpPr txBox="1"/>
          <p:nvPr>
            <p:custDataLst>
              <p:tags r:id="rId6"/>
            </p:custDataLst>
          </p:nvPr>
        </p:nvSpPr>
        <p:spPr>
          <a:xfrm>
            <a:off x="2438400" y="5357813"/>
            <a:ext cx="8534400" cy="642938"/>
          </a:xfrm>
          <a:prstGeom prst="rect">
            <a:avLst/>
          </a:prstGeom>
          <a:noFill/>
        </p:spPr>
        <p:txBody>
          <a:bodyPr vert="horz" wrap="square" rtlCol="0" anchor="ctr" anchorCtr="0">
            <a:noAutofit/>
          </a:bodyPr>
          <a:lstStyle/>
          <a:p>
            <a:pPr marL="342900" indent="-342900">
              <a:lnSpc>
                <a:spcPct val="150000"/>
              </a:lnSpc>
            </a:pP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栈保护</a:t>
            </a:r>
          </a:p>
        </p:txBody>
      </p:sp>
      <p:sp>
        <p:nvSpPr>
          <p:cNvPr id="15" name="椭圆 14">
            <a:extLst>
              <a:ext uri="{FF2B5EF4-FFF2-40B4-BE49-F238E27FC236}">
                <a16:creationId xmlns:a16="http://schemas.microsoft.com/office/drawing/2014/main" id="{43D1438D-A4BF-4AA9-9E9A-86D7665DFDBF}"/>
              </a:ext>
            </a:extLst>
          </p:cNvPr>
          <p:cNvSpPr>
            <a:spLocks noChangeAspect="1"/>
          </p:cNvSpPr>
          <p:nvPr>
            <p:custDataLst>
              <p:tags r:id="rId7"/>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lang="en-US" altLang="zh-CN"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椭圆 15">
            <a:extLst>
              <a:ext uri="{FF2B5EF4-FFF2-40B4-BE49-F238E27FC236}">
                <a16:creationId xmlns:a16="http://schemas.microsoft.com/office/drawing/2014/main" id="{8A651BD2-26F2-411E-9EF6-154BDD281909}"/>
              </a:ext>
            </a:extLst>
          </p:cNvPr>
          <p:cNvSpPr>
            <a:spLocks noChangeAspect="1"/>
          </p:cNvSpPr>
          <p:nvPr>
            <p:custDataLst>
              <p:tags r:id="rId8"/>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椭圆 16">
            <a:extLst>
              <a:ext uri="{FF2B5EF4-FFF2-40B4-BE49-F238E27FC236}">
                <a16:creationId xmlns:a16="http://schemas.microsoft.com/office/drawing/2014/main" id="{1B7854B4-A6F3-4D23-B022-35301AEDD3E3}"/>
              </a:ext>
            </a:extLst>
          </p:cNvPr>
          <p:cNvSpPr>
            <a:spLocks noChangeAspect="1"/>
          </p:cNvSpPr>
          <p:nvPr>
            <p:custDataLst>
              <p:tags r:id="rId9"/>
            </p:custDataLst>
          </p:nvPr>
        </p:nvSpPr>
        <p:spPr>
          <a:xfrm>
            <a:off x="1571625" y="4564856"/>
            <a:ext cx="514350" cy="514350"/>
          </a:xfrm>
          <a:prstGeom prst="ellipse">
            <a:avLst/>
          </a:prstGeom>
          <a:solidFill>
            <a:srgbClr val="808080"/>
          </a:solidFill>
          <a:ln cmpd="sng">
            <a:solidFill>
              <a:srgbClr val="000000"/>
            </a:solidFill>
            <a:prstDash val="soli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椭圆 17">
            <a:extLst>
              <a:ext uri="{FF2B5EF4-FFF2-40B4-BE49-F238E27FC236}">
                <a16:creationId xmlns:a16="http://schemas.microsoft.com/office/drawing/2014/main" id="{0335C3AE-8324-4FFD-BF8C-5550844FFBE5}"/>
              </a:ext>
            </a:extLst>
          </p:cNvPr>
          <p:cNvSpPr>
            <a:spLocks noChangeAspect="1"/>
          </p:cNvSpPr>
          <p:nvPr>
            <p:custDataLst>
              <p:tags r:id="rId10"/>
            </p:custDataLst>
          </p:nvPr>
        </p:nvSpPr>
        <p:spPr>
          <a:xfrm>
            <a:off x="1571625" y="5422106"/>
            <a:ext cx="514350" cy="514350"/>
          </a:xfrm>
          <a:prstGeom prst="ellipse">
            <a:avLst/>
          </a:prstGeom>
          <a:solidFill>
            <a:srgbClr val="808080"/>
          </a:solidFill>
          <a:ln cmpd="sng">
            <a:solidFill>
              <a:srgbClr val="000000"/>
            </a:solidFill>
            <a:prstDash val="soli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矩形: 圆角 18">
            <a:extLst>
              <a:ext uri="{FF2B5EF4-FFF2-40B4-BE49-F238E27FC236}">
                <a16:creationId xmlns:a16="http://schemas.microsoft.com/office/drawing/2014/main" id="{7B953828-3EFC-4D31-9ADE-BB7AE8F5D5EC}"/>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24" name="组合 23">
            <a:extLst>
              <a:ext uri="{FF2B5EF4-FFF2-40B4-BE49-F238E27FC236}">
                <a16:creationId xmlns:a16="http://schemas.microsoft.com/office/drawing/2014/main" id="{4AA23051-4CB8-4F9B-BFDB-C9D2A5C1A61B}"/>
              </a:ext>
            </a:extLst>
          </p:cNvPr>
          <p:cNvGrpSpPr/>
          <p:nvPr>
            <p:custDataLst>
              <p:tags r:id="rId12"/>
            </p:custDataLst>
          </p:nvPr>
        </p:nvGrpSpPr>
        <p:grpSpPr>
          <a:xfrm>
            <a:off x="0" y="0"/>
            <a:ext cx="12192000" cy="635000"/>
            <a:chOff x="0" y="0"/>
            <a:chExt cx="12192000" cy="635000"/>
          </a:xfrm>
        </p:grpSpPr>
        <p:sp>
          <p:nvSpPr>
            <p:cNvPr id="20" name="TitleBackground">
              <a:extLst>
                <a:ext uri="{FF2B5EF4-FFF2-40B4-BE49-F238E27FC236}">
                  <a16:creationId xmlns:a16="http://schemas.microsoft.com/office/drawing/2014/main" id="{DA864BE8-3C5F-4B63-B66F-F0D506D69E14}"/>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1" name="ColorBlock">
              <a:extLst>
                <a:ext uri="{FF2B5EF4-FFF2-40B4-BE49-F238E27FC236}">
                  <a16:creationId xmlns:a16="http://schemas.microsoft.com/office/drawing/2014/main" id="{9AA951C7-E5AD-451D-8489-EEA47056554C}"/>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2" name="TypeText">
              <a:extLst>
                <a:ext uri="{FF2B5EF4-FFF2-40B4-BE49-F238E27FC236}">
                  <a16:creationId xmlns:a16="http://schemas.microsoft.com/office/drawing/2014/main" id="{467DE767-9754-4B7E-8604-42358A9368AA}"/>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pPr marL="342900" indent="-342900">
                <a:lnSpc>
                  <a:spcPct val="150000"/>
                </a:lnSpc>
              </a:pPr>
              <a:r>
                <a:rPr lang="zh-CN" altLang="en-US" sz="2600" b="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3" name="TipText">
              <a:extLst>
                <a:ext uri="{FF2B5EF4-FFF2-40B4-BE49-F238E27FC236}">
                  <a16:creationId xmlns:a16="http://schemas.microsoft.com/office/drawing/2014/main" id="{41C0644B-E7CE-4932-9BF9-6E70EDA8CE66}"/>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pPr marL="342900" indent="-342900">
                <a:lnSpc>
                  <a:spcPct val="150000"/>
                </a:lnSpc>
              </a:pPr>
              <a:r>
                <a:rPr lang="en-US" altLang="zh-CN" sz="2000" b="1">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000" b="1">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b="1"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9" name="图片 8">
            <a:extLst>
              <a:ext uri="{FF2B5EF4-FFF2-40B4-BE49-F238E27FC236}">
                <a16:creationId xmlns:a16="http://schemas.microsoft.com/office/drawing/2014/main" id="{866AE056-D570-457A-834D-E85B97889AE9}"/>
              </a:ext>
            </a:extLst>
          </p:cNvPr>
          <p:cNvPicPr>
            <a:picLocks/>
          </p:cNvPicPr>
          <p:nvPr>
            <p:custDataLst>
              <p:tags r:id="rId13"/>
            </p:custDataLst>
          </p:nvPr>
        </p:nvPicPr>
        <p:blipFill>
          <a:blip r:embed="rId19"/>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3927254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025D0C7-6373-436B-959B-713940973599}"/>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pPr marL="342900" indent="-342900">
              <a:lnSpc>
                <a:spcPct val="150000"/>
              </a:lnSpc>
            </a:pP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【2010】</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基于某动态分区存储管理的计算机，其主存容量为</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55M</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，采用最佳适配算法，分配和释放的次序为：分配</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15MB</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，分配</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30MB</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，释放</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15MB</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，分配</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8MB</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，分配</a:t>
            </a: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6MB</a:t>
            </a:r>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，此时主存中最大空闲分区大小是</a:t>
            </a:r>
          </a:p>
        </p:txBody>
      </p:sp>
      <p:sp>
        <p:nvSpPr>
          <p:cNvPr id="5" name="文本框 4">
            <a:extLst>
              <a:ext uri="{FF2B5EF4-FFF2-40B4-BE49-F238E27FC236}">
                <a16:creationId xmlns:a16="http://schemas.microsoft.com/office/drawing/2014/main" id="{F7CCB013-AF19-4B00-AE9D-F9F2A404F440}"/>
              </a:ext>
            </a:extLst>
          </p:cNvPr>
          <p:cNvSpPr txBox="1"/>
          <p:nvPr>
            <p:custDataLst>
              <p:tags r:id="rId3"/>
            </p:custDataLst>
          </p:nvPr>
        </p:nvSpPr>
        <p:spPr>
          <a:xfrm>
            <a:off x="2438400" y="3758407"/>
            <a:ext cx="3810000" cy="642938"/>
          </a:xfrm>
          <a:prstGeom prst="rect">
            <a:avLst/>
          </a:prstGeom>
          <a:noFill/>
        </p:spPr>
        <p:txBody>
          <a:bodyPr vert="horz" wrap="square" rtlCol="0" anchor="ctr" anchorCtr="0">
            <a:noAutofit/>
          </a:bodyPr>
          <a:lstStyle/>
          <a:p>
            <a:pPr marL="342900" indent="-342900">
              <a:lnSpc>
                <a:spcPct val="150000"/>
              </a:lnSpc>
            </a:pP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7MB</a:t>
            </a:r>
            <a:endPar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a:extLst>
              <a:ext uri="{FF2B5EF4-FFF2-40B4-BE49-F238E27FC236}">
                <a16:creationId xmlns:a16="http://schemas.microsoft.com/office/drawing/2014/main" id="{223714D0-BF78-4105-A621-1017DC9009D2}"/>
              </a:ext>
            </a:extLst>
          </p:cNvPr>
          <p:cNvSpPr txBox="1"/>
          <p:nvPr>
            <p:custDataLst>
              <p:tags r:id="rId4"/>
            </p:custDataLst>
          </p:nvPr>
        </p:nvSpPr>
        <p:spPr>
          <a:xfrm>
            <a:off x="6810375" y="3758407"/>
            <a:ext cx="3810000" cy="642938"/>
          </a:xfrm>
          <a:prstGeom prst="rect">
            <a:avLst/>
          </a:prstGeom>
          <a:noFill/>
        </p:spPr>
        <p:txBody>
          <a:bodyPr vert="horz" wrap="square" rtlCol="0" anchor="ctr" anchorCtr="0">
            <a:noAutofit/>
          </a:bodyPr>
          <a:lstStyle/>
          <a:p>
            <a:pPr marL="342900" indent="-342900">
              <a:lnSpc>
                <a:spcPct val="150000"/>
              </a:lnSpc>
            </a:pP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9MB</a:t>
            </a:r>
            <a:endPar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E579428E-73FD-4633-AC8F-2E76E216A20C}"/>
              </a:ext>
            </a:extLst>
          </p:cNvPr>
          <p:cNvSpPr txBox="1"/>
          <p:nvPr>
            <p:custDataLst>
              <p:tags r:id="rId5"/>
            </p:custDataLst>
          </p:nvPr>
        </p:nvSpPr>
        <p:spPr>
          <a:xfrm>
            <a:off x="2438400" y="4714875"/>
            <a:ext cx="3810000" cy="642938"/>
          </a:xfrm>
          <a:prstGeom prst="rect">
            <a:avLst/>
          </a:prstGeom>
          <a:noFill/>
        </p:spPr>
        <p:txBody>
          <a:bodyPr vert="horz" wrap="square" rtlCol="0" anchor="ctr" anchorCtr="0">
            <a:noAutofit/>
          </a:bodyPr>
          <a:lstStyle/>
          <a:p>
            <a:pPr marL="342900" indent="-342900">
              <a:lnSpc>
                <a:spcPct val="150000"/>
              </a:lnSpc>
            </a:pP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10MB</a:t>
            </a:r>
            <a:endPar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F7088CA6-03AE-4A6B-819F-9CAC57877968}"/>
              </a:ext>
            </a:extLst>
          </p:cNvPr>
          <p:cNvSpPr txBox="1"/>
          <p:nvPr>
            <p:custDataLst>
              <p:tags r:id="rId6"/>
            </p:custDataLst>
          </p:nvPr>
        </p:nvSpPr>
        <p:spPr>
          <a:xfrm>
            <a:off x="6810375" y="4714875"/>
            <a:ext cx="3810000" cy="642938"/>
          </a:xfrm>
          <a:prstGeom prst="rect">
            <a:avLst/>
          </a:prstGeom>
          <a:noFill/>
        </p:spPr>
        <p:txBody>
          <a:bodyPr vert="horz" wrap="square" rtlCol="0" anchor="ctr" anchorCtr="0">
            <a:noAutofit/>
          </a:bodyPr>
          <a:lstStyle/>
          <a:p>
            <a:pPr marL="342900" indent="-342900">
              <a:lnSpc>
                <a:spcPct val="150000"/>
              </a:lnSpc>
            </a:pPr>
            <a:r>
              <a:rPr lang="en-US" altLang="zh-CN"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15MB</a:t>
            </a:r>
            <a:endPar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椭圆 8">
            <a:extLst>
              <a:ext uri="{FF2B5EF4-FFF2-40B4-BE49-F238E27FC236}">
                <a16:creationId xmlns:a16="http://schemas.microsoft.com/office/drawing/2014/main" id="{A6A48870-E6A6-4DB5-895A-A7962ED0CD64}"/>
              </a:ext>
            </a:extLst>
          </p:cNvPr>
          <p:cNvSpPr>
            <a:spLocks noChangeAspect="1"/>
          </p:cNvSpPr>
          <p:nvPr>
            <p:custDataLst>
              <p:tags r:id="rId7"/>
            </p:custDataLst>
          </p:nvPr>
        </p:nvSpPr>
        <p:spPr>
          <a:xfrm>
            <a:off x="1571625" y="3822700"/>
            <a:ext cx="514350" cy="514350"/>
          </a:xfrm>
          <a:prstGeom prst="ellipse">
            <a:avLst/>
          </a:prstGeom>
          <a:solidFill>
            <a:srgbClr val="808080"/>
          </a:solidFill>
          <a:ln cmpd="sng">
            <a:solidFill>
              <a:srgbClr val="000000"/>
            </a:solidFill>
            <a:prstDash val="soli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B8E70B12-D637-46A0-906C-93F1F8019390}"/>
              </a:ext>
            </a:extLst>
          </p:cNvPr>
          <p:cNvSpPr>
            <a:spLocks noChangeAspect="1"/>
          </p:cNvSpPr>
          <p:nvPr>
            <p:custDataLst>
              <p:tags r:id="rId8"/>
            </p:custDataLst>
          </p:nvPr>
        </p:nvSpPr>
        <p:spPr>
          <a:xfrm>
            <a:off x="5943600" y="3822700"/>
            <a:ext cx="514350" cy="514350"/>
          </a:xfrm>
          <a:prstGeom prst="ellipse">
            <a:avLst/>
          </a:prstGeom>
          <a:solidFill>
            <a:srgbClr val="808080"/>
          </a:solidFill>
          <a:ln cmpd="sng">
            <a:solidFill>
              <a:srgbClr val="000000"/>
            </a:solidFill>
            <a:prstDash val="soli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lang="en-US" altLang="zh-CN"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012BB0C8-70A0-404F-B55C-A70118561CA1}"/>
              </a:ext>
            </a:extLst>
          </p:cNvPr>
          <p:cNvSpPr>
            <a:spLocks noChangeAspect="1"/>
          </p:cNvSpPr>
          <p:nvPr>
            <p:custDataLst>
              <p:tags r:id="rId9"/>
            </p:custDataLst>
          </p:nvPr>
        </p:nvSpPr>
        <p:spPr>
          <a:xfrm>
            <a:off x="1571625" y="4779168"/>
            <a:ext cx="514350" cy="514350"/>
          </a:xfrm>
          <a:prstGeom prst="ellipse">
            <a:avLst/>
          </a:prstGeom>
          <a:solidFill>
            <a:srgbClr val="808080"/>
          </a:solidFill>
          <a:ln cmpd="sng">
            <a:solidFill>
              <a:srgbClr val="000000"/>
            </a:solidFill>
            <a:prstDash val="soli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DF12A9A7-C435-4F25-8C8D-31523BB21EEC}"/>
              </a:ext>
            </a:extLst>
          </p:cNvPr>
          <p:cNvSpPr>
            <a:spLocks noChangeAspect="1"/>
          </p:cNvSpPr>
          <p:nvPr>
            <p:custDataLst>
              <p:tags r:id="rId10"/>
            </p:custDataLst>
          </p:nvPr>
        </p:nvSpPr>
        <p:spPr>
          <a:xfrm>
            <a:off x="5943600" y="4779168"/>
            <a:ext cx="514350" cy="514350"/>
          </a:xfrm>
          <a:prstGeom prst="ellipse">
            <a:avLst/>
          </a:prstGeom>
          <a:solidFill>
            <a:srgbClr val="808080"/>
          </a:solidFill>
          <a:ln cmpd="sng">
            <a:solidFill>
              <a:srgbClr val="000000"/>
            </a:solidFill>
            <a:prstDash val="soli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936A681F-449E-40FA-A27E-AB9BA6D46B47}"/>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8" name="组合 17">
            <a:extLst>
              <a:ext uri="{FF2B5EF4-FFF2-40B4-BE49-F238E27FC236}">
                <a16:creationId xmlns:a16="http://schemas.microsoft.com/office/drawing/2014/main" id="{E0069CA6-C0CE-4C95-8DB7-12B85DD617B4}"/>
              </a:ext>
            </a:extLst>
          </p:cNvPr>
          <p:cNvGrpSpPr/>
          <p:nvPr>
            <p:custDataLst>
              <p:tags r:id="rId12"/>
            </p:custDataLst>
          </p:nvPr>
        </p:nvGrpSpPr>
        <p:grpSpPr>
          <a:xfrm>
            <a:off x="0" y="0"/>
            <a:ext cx="12192000" cy="635000"/>
            <a:chOff x="0" y="0"/>
            <a:chExt cx="12192000" cy="635000"/>
          </a:xfrm>
        </p:grpSpPr>
        <p:sp>
          <p:nvSpPr>
            <p:cNvPr id="14" name="TitleBackground">
              <a:extLst>
                <a:ext uri="{FF2B5EF4-FFF2-40B4-BE49-F238E27FC236}">
                  <a16:creationId xmlns:a16="http://schemas.microsoft.com/office/drawing/2014/main" id="{51AEECBA-F7B9-431A-97C4-288618E5AA57}"/>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5" name="ColorBlock">
              <a:extLst>
                <a:ext uri="{FF2B5EF4-FFF2-40B4-BE49-F238E27FC236}">
                  <a16:creationId xmlns:a16="http://schemas.microsoft.com/office/drawing/2014/main" id="{BA888316-887B-4B8F-AD93-45D304D9FE8E}"/>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6" name="TypeText">
              <a:extLst>
                <a:ext uri="{FF2B5EF4-FFF2-40B4-BE49-F238E27FC236}">
                  <a16:creationId xmlns:a16="http://schemas.microsoft.com/office/drawing/2014/main" id="{1840B8C2-F22F-4DBC-9D87-93752EF5690C}"/>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pPr marL="342900" indent="-342900">
                <a:lnSpc>
                  <a:spcPct val="150000"/>
                </a:lnSpc>
              </a:pPr>
              <a:r>
                <a:rPr lang="zh-CN" altLang="en-US" sz="2600" b="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TipText">
              <a:extLst>
                <a:ext uri="{FF2B5EF4-FFF2-40B4-BE49-F238E27FC236}">
                  <a16:creationId xmlns:a16="http://schemas.microsoft.com/office/drawing/2014/main" id="{9A0FED1A-C650-4130-A2CC-78DBC745D895}"/>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pPr marL="342900" indent="-342900">
                <a:lnSpc>
                  <a:spcPct val="150000"/>
                </a:lnSpc>
              </a:pPr>
              <a:r>
                <a:rPr lang="en-US" altLang="zh-CN" sz="2000" b="1">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000" b="1">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b="1"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3" name="图片 2">
            <a:extLst>
              <a:ext uri="{FF2B5EF4-FFF2-40B4-BE49-F238E27FC236}">
                <a16:creationId xmlns:a16="http://schemas.microsoft.com/office/drawing/2014/main" id="{4CD925DA-EC73-4EE8-B186-4223B4DA644E}"/>
              </a:ext>
            </a:extLst>
          </p:cNvPr>
          <p:cNvPicPr>
            <a:picLocks/>
          </p:cNvPicPr>
          <p:nvPr>
            <p:custDataLst>
              <p:tags r:id="rId13"/>
            </p:custDataLst>
          </p:nvPr>
        </p:nvPicPr>
        <p:blipFill>
          <a:blip r:embed="rId19"/>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4425398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 y="3"/>
            <a:ext cx="12191999" cy="262467"/>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矩形 5"/>
          <p:cNvSpPr/>
          <p:nvPr/>
        </p:nvSpPr>
        <p:spPr>
          <a:xfrm>
            <a:off x="0" y="262470"/>
            <a:ext cx="12192000" cy="3522133"/>
          </a:xfrm>
          <a:prstGeom prst="rect">
            <a:avLst/>
          </a:prstGeom>
          <a:blipFill>
            <a:blip r:embed="rId2"/>
            <a:srcRect/>
            <a:stretch>
              <a:fillRect t="1" b="-82701"/>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E95D4137-B261-4CB4-AD1B-E3716D4B8E90}"/>
              </a:ext>
            </a:extLst>
          </p:cNvPr>
          <p:cNvSpPr txBox="1"/>
          <p:nvPr/>
        </p:nvSpPr>
        <p:spPr>
          <a:xfrm>
            <a:off x="3222787" y="3903131"/>
            <a:ext cx="5724645" cy="923330"/>
          </a:xfrm>
          <a:prstGeom prst="rect">
            <a:avLst/>
          </a:prstGeom>
          <a:noFill/>
        </p:spPr>
        <p:txBody>
          <a:bodyPr wrap="none" rtlCol="0">
            <a:spAutoFit/>
          </a:bodyPr>
          <a:lstStyle/>
          <a:p>
            <a:pPr algn="ctr"/>
            <a:r>
              <a:rPr lang="zh-CN" altLang="en-US" sz="5400" b="1" dirty="0">
                <a:solidFill>
                  <a:schemeClr val="accent1">
                    <a:lumMod val="50000"/>
                  </a:schemeClr>
                </a:solidFill>
                <a:latin typeface="微软雅黑" panose="020B0503020204020204" pitchFamily="34" charset="-122"/>
                <a:ea typeface="微软雅黑" panose="020B0503020204020204" pitchFamily="34" charset="-122"/>
              </a:rPr>
              <a:t>存储器管理（一）</a:t>
            </a:r>
            <a:endParaRPr lang="en-US" altLang="zh-CN" sz="54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ED68DB53-709C-4F99-B4F2-84178504F757}"/>
              </a:ext>
            </a:extLst>
          </p:cNvPr>
          <p:cNvSpPr txBox="1"/>
          <p:nvPr/>
        </p:nvSpPr>
        <p:spPr>
          <a:xfrm>
            <a:off x="3832286" y="5868319"/>
            <a:ext cx="4516531" cy="338554"/>
          </a:xfrm>
          <a:prstGeom prst="rect">
            <a:avLst/>
          </a:prstGeom>
          <a:noFill/>
        </p:spPr>
        <p:txBody>
          <a:bodyPr wrap="square" rtlCol="0">
            <a:spAutoFit/>
          </a:bodyPr>
          <a:lstStyle/>
          <a:p>
            <a:pPr algn="ct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主讲教师：张志超</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授课班级：</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2019NIIT</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76726FB8-ACC0-4F67-9A12-15EB233C359E}"/>
              </a:ext>
            </a:extLst>
          </p:cNvPr>
          <p:cNvSpPr/>
          <p:nvPr/>
        </p:nvSpPr>
        <p:spPr>
          <a:xfrm>
            <a:off x="4607775" y="6402345"/>
            <a:ext cx="2965555" cy="338554"/>
          </a:xfrm>
          <a:prstGeom prst="rect">
            <a:avLst/>
          </a:prstGeom>
        </p:spPr>
        <p:txBody>
          <a:bodyPr wrap="square">
            <a:spAutoFit/>
          </a:bodyPr>
          <a:lstStyle/>
          <a:p>
            <a:pPr algn="ctr"/>
            <a:r>
              <a:rPr kumimoji="1"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2021-2022 </a:t>
            </a:r>
            <a:r>
              <a:rPr kumimoji="1"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第</a:t>
            </a:r>
            <a:r>
              <a:rPr kumimoji="1"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1</a:t>
            </a:r>
            <a:r>
              <a:rPr kumimoji="1"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学期</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21" name="直接连接符 20">
            <a:extLst>
              <a:ext uri="{FF2B5EF4-FFF2-40B4-BE49-F238E27FC236}">
                <a16:creationId xmlns:a16="http://schemas.microsoft.com/office/drawing/2014/main" id="{D311BE58-468C-48EC-8F40-28EDE8F0A396}"/>
              </a:ext>
            </a:extLst>
          </p:cNvPr>
          <p:cNvCxnSpPr>
            <a:cxnSpLocks/>
          </p:cNvCxnSpPr>
          <p:nvPr/>
        </p:nvCxnSpPr>
        <p:spPr>
          <a:xfrm>
            <a:off x="4344083" y="4878699"/>
            <a:ext cx="3410029" cy="0"/>
          </a:xfrm>
          <a:prstGeom prst="line">
            <a:avLst/>
          </a:prstGeom>
          <a:ln>
            <a:solidFill>
              <a:schemeClr val="tx1">
                <a:lumMod val="85000"/>
                <a:lumOff val="1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B0FAF5C6-BCF5-4711-9314-2CC6E32718BB}"/>
              </a:ext>
            </a:extLst>
          </p:cNvPr>
          <p:cNvSpPr txBox="1"/>
          <p:nvPr/>
        </p:nvSpPr>
        <p:spPr>
          <a:xfrm>
            <a:off x="4313889" y="5050344"/>
            <a:ext cx="3542425" cy="646331"/>
          </a:xfrm>
          <a:prstGeom prst="rect">
            <a:avLst/>
          </a:prstGeom>
          <a:noFill/>
        </p:spPr>
        <p:txBody>
          <a:bodyPr wrap="square" rtlCol="0">
            <a:spAutoFit/>
          </a:bodyPr>
          <a:lstStyle/>
          <a:p>
            <a:pPr algn="ctr"/>
            <a:r>
              <a:rPr lang="zh-CN" altLang="en-US" sz="3600" b="1" dirty="0">
                <a:solidFill>
                  <a:schemeClr val="accent1">
                    <a:lumMod val="50000"/>
                  </a:schemeClr>
                </a:solidFill>
                <a:latin typeface="微软雅黑" panose="020B0503020204020204" pitchFamily="34" charset="-122"/>
                <a:ea typeface="微软雅黑" panose="020B0503020204020204" pitchFamily="34" charset="-122"/>
              </a:rPr>
              <a:t>分段、分页</a:t>
            </a:r>
            <a:endParaRPr lang="en-US" altLang="zh-CN" sz="3600" b="1" dirty="0">
              <a:solidFill>
                <a:schemeClr val="accent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5990464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0"/>
            <a:ext cx="12192000" cy="49088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37" name="矩形 36"/>
          <p:cNvSpPr/>
          <p:nvPr/>
        </p:nvSpPr>
        <p:spPr>
          <a:xfrm>
            <a:off x="-1" y="68852"/>
            <a:ext cx="6096001" cy="369332"/>
          </a:xfrm>
          <a:prstGeom prst="rect">
            <a:avLst/>
          </a:prstGeom>
        </p:spPr>
        <p:txBody>
          <a:bodyPr wrap="square">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操作系统  </a:t>
            </a:r>
            <a:r>
              <a:rPr lang="en-US" altLang="zh-CN" b="1" dirty="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第三章  内存管理 </a:t>
            </a:r>
            <a:r>
              <a:rPr lang="en-US" altLang="zh-CN" b="1" dirty="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内存与地址</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C54D9B73-95CB-44A4-A91F-71B681BFAAC1}"/>
              </a:ext>
            </a:extLst>
          </p:cNvPr>
          <p:cNvSpPr/>
          <p:nvPr/>
        </p:nvSpPr>
        <p:spPr>
          <a:xfrm>
            <a:off x="7619550" y="745208"/>
            <a:ext cx="4219253" cy="5625670"/>
          </a:xfrm>
          <a:prstGeom prst="rect">
            <a:avLst/>
          </a:prstGeom>
          <a:blipFill>
            <a:blip r:embed="rId2"/>
            <a:srcRect/>
            <a:stretch>
              <a:fillRect l="-76381" t="1" r="-76381" b="-55"/>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DDD82C19-A360-4BE6-90FF-69A62D7939CF}"/>
              </a:ext>
            </a:extLst>
          </p:cNvPr>
          <p:cNvGrpSpPr/>
          <p:nvPr/>
        </p:nvGrpSpPr>
        <p:grpSpPr>
          <a:xfrm>
            <a:off x="1631645" y="821834"/>
            <a:ext cx="3508012" cy="1113917"/>
            <a:chOff x="295435" y="914533"/>
            <a:chExt cx="3508012" cy="1113917"/>
          </a:xfrm>
        </p:grpSpPr>
        <p:grpSp>
          <p:nvGrpSpPr>
            <p:cNvPr id="35" name="组合 34">
              <a:extLst>
                <a:ext uri="{FF2B5EF4-FFF2-40B4-BE49-F238E27FC236}">
                  <a16:creationId xmlns:a16="http://schemas.microsoft.com/office/drawing/2014/main" id="{C2AAA573-50BD-4E26-B0FB-6AF877129D6B}"/>
                </a:ext>
              </a:extLst>
            </p:cNvPr>
            <p:cNvGrpSpPr/>
            <p:nvPr/>
          </p:nvGrpSpPr>
          <p:grpSpPr>
            <a:xfrm>
              <a:off x="295435" y="914533"/>
              <a:ext cx="809837" cy="1113917"/>
              <a:chOff x="611284" y="1140951"/>
              <a:chExt cx="809837" cy="1113917"/>
            </a:xfrm>
          </p:grpSpPr>
          <p:sp>
            <p:nvSpPr>
              <p:cNvPr id="38" name="文本框 37">
                <a:extLst>
                  <a:ext uri="{FF2B5EF4-FFF2-40B4-BE49-F238E27FC236}">
                    <a16:creationId xmlns:a16="http://schemas.microsoft.com/office/drawing/2014/main" id="{6D2A8949-4A06-4F9E-8383-471E1E7ED920}"/>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01</a:t>
                </a:r>
                <a:endParaRPr lang="zh-CN" altLang="en-US" sz="4400" dirty="0">
                  <a:solidFill>
                    <a:schemeClr val="accent1">
                      <a:lumMod val="50000"/>
                    </a:schemeClr>
                  </a:solidFill>
                </a:endParaRPr>
              </a:p>
            </p:txBody>
          </p:sp>
          <p:grpSp>
            <p:nvGrpSpPr>
              <p:cNvPr id="39" name="组合 38">
                <a:extLst>
                  <a:ext uri="{FF2B5EF4-FFF2-40B4-BE49-F238E27FC236}">
                    <a16:creationId xmlns:a16="http://schemas.microsoft.com/office/drawing/2014/main" id="{69674F42-B441-49B1-BBCA-9FDD52480D59}"/>
                  </a:ext>
                </a:extLst>
              </p:cNvPr>
              <p:cNvGrpSpPr/>
              <p:nvPr/>
            </p:nvGrpSpPr>
            <p:grpSpPr>
              <a:xfrm rot="11641273">
                <a:off x="1113869" y="1140951"/>
                <a:ext cx="246536" cy="1113917"/>
                <a:chOff x="258722" y="976700"/>
                <a:chExt cx="1125739" cy="5086397"/>
              </a:xfrm>
            </p:grpSpPr>
            <p:cxnSp>
              <p:nvCxnSpPr>
                <p:cNvPr id="40" name="直接连接符 39">
                  <a:extLst>
                    <a:ext uri="{FF2B5EF4-FFF2-40B4-BE49-F238E27FC236}">
                      <a16:creationId xmlns:a16="http://schemas.microsoft.com/office/drawing/2014/main" id="{2D1A694E-ECE4-4D33-846B-DC34C80DB5DE}"/>
                    </a:ext>
                  </a:extLst>
                </p:cNvPr>
                <p:cNvCxnSpPr/>
                <p:nvPr/>
              </p:nvCxnSpPr>
              <p:spPr>
                <a:xfrm flipH="1">
                  <a:off x="334590" y="2007563"/>
                  <a:ext cx="1049871"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41" name="矩形 40">
                  <a:extLst>
                    <a:ext uri="{FF2B5EF4-FFF2-40B4-BE49-F238E27FC236}">
                      <a16:creationId xmlns:a16="http://schemas.microsoft.com/office/drawing/2014/main" id="{2A5A75DC-A842-4F39-A6EC-2325F46EF141}"/>
                    </a:ext>
                  </a:extLst>
                </p:cNvPr>
                <p:cNvSpPr/>
                <p:nvPr/>
              </p:nvSpPr>
              <p:spPr>
                <a:xfrm rot="865294">
                  <a:off x="258722" y="976700"/>
                  <a:ext cx="719666" cy="5072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57" name="矩形 56">
              <a:extLst>
                <a:ext uri="{FF2B5EF4-FFF2-40B4-BE49-F238E27FC236}">
                  <a16:creationId xmlns:a16="http://schemas.microsoft.com/office/drawing/2014/main" id="{92249318-FC6B-45A8-A261-F5F2AD57D4DF}"/>
                </a:ext>
              </a:extLst>
            </p:cNvPr>
            <p:cNvSpPr/>
            <p:nvPr/>
          </p:nvSpPr>
          <p:spPr>
            <a:xfrm>
              <a:off x="1105272" y="1066672"/>
              <a:ext cx="2698175" cy="596510"/>
            </a:xfrm>
            <a:prstGeom prst="rect">
              <a:avLst/>
            </a:prstGeom>
          </p:spPr>
          <p:txBody>
            <a:bodyPr wrap="none">
              <a:spAutoFit/>
            </a:bodyPr>
            <a:lstStyle/>
            <a:p>
              <a:pPr lvl="0">
                <a:lnSpc>
                  <a:spcPct val="130000"/>
                </a:lnSpc>
              </a:pPr>
              <a:r>
                <a:rPr lang="zh-CN" altLang="en-US" sz="2800" b="1" dirty="0">
                  <a:solidFill>
                    <a:schemeClr val="accent1">
                      <a:lumMod val="50000"/>
                    </a:schemeClr>
                  </a:solidFill>
                </a:rPr>
                <a:t>存储的层次结构</a:t>
              </a:r>
              <a:endParaRPr lang="en-US" altLang="zh-CN" sz="2800" b="1" dirty="0">
                <a:solidFill>
                  <a:schemeClr val="accent1">
                    <a:lumMod val="50000"/>
                  </a:schemeClr>
                </a:solidFill>
              </a:endParaRPr>
            </a:p>
          </p:txBody>
        </p:sp>
      </p:grpSp>
      <p:grpSp>
        <p:nvGrpSpPr>
          <p:cNvPr id="9" name="组合 8">
            <a:extLst>
              <a:ext uri="{FF2B5EF4-FFF2-40B4-BE49-F238E27FC236}">
                <a16:creationId xmlns:a16="http://schemas.microsoft.com/office/drawing/2014/main" id="{184BF313-46A4-4E07-9C9F-4940CDDDD603}"/>
              </a:ext>
            </a:extLst>
          </p:cNvPr>
          <p:cNvGrpSpPr/>
          <p:nvPr/>
        </p:nvGrpSpPr>
        <p:grpSpPr>
          <a:xfrm>
            <a:off x="1631645" y="1970022"/>
            <a:ext cx="4938457" cy="1135271"/>
            <a:chOff x="295435" y="2368662"/>
            <a:chExt cx="4938457" cy="1135271"/>
          </a:xfrm>
        </p:grpSpPr>
        <p:grpSp>
          <p:nvGrpSpPr>
            <p:cNvPr id="42" name="组合 41">
              <a:extLst>
                <a:ext uri="{FF2B5EF4-FFF2-40B4-BE49-F238E27FC236}">
                  <a16:creationId xmlns:a16="http://schemas.microsoft.com/office/drawing/2014/main" id="{BF505D1F-8553-4802-A9F5-988877FF57CD}"/>
                </a:ext>
              </a:extLst>
            </p:cNvPr>
            <p:cNvGrpSpPr/>
            <p:nvPr/>
          </p:nvGrpSpPr>
          <p:grpSpPr>
            <a:xfrm>
              <a:off x="295435" y="2368662"/>
              <a:ext cx="912799" cy="1135271"/>
              <a:chOff x="611284" y="1161081"/>
              <a:chExt cx="912799" cy="1135271"/>
            </a:xfrm>
          </p:grpSpPr>
          <p:sp>
            <p:nvSpPr>
              <p:cNvPr id="43" name="文本框 42">
                <a:extLst>
                  <a:ext uri="{FF2B5EF4-FFF2-40B4-BE49-F238E27FC236}">
                    <a16:creationId xmlns:a16="http://schemas.microsoft.com/office/drawing/2014/main" id="{5C4D25F1-C218-4001-97B5-60EE0F4FDA5E}"/>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02</a:t>
                </a:r>
                <a:endParaRPr lang="zh-CN" altLang="en-US" sz="4400" dirty="0">
                  <a:solidFill>
                    <a:schemeClr val="accent1">
                      <a:lumMod val="50000"/>
                    </a:schemeClr>
                  </a:solidFill>
                </a:endParaRPr>
              </a:p>
            </p:txBody>
          </p:sp>
          <p:grpSp>
            <p:nvGrpSpPr>
              <p:cNvPr id="44" name="组合 43">
                <a:extLst>
                  <a:ext uri="{FF2B5EF4-FFF2-40B4-BE49-F238E27FC236}">
                    <a16:creationId xmlns:a16="http://schemas.microsoft.com/office/drawing/2014/main" id="{7D5C4428-1FED-47D4-94F9-921657792A53}"/>
                  </a:ext>
                </a:extLst>
              </p:cNvPr>
              <p:cNvGrpSpPr/>
              <p:nvPr/>
            </p:nvGrpSpPr>
            <p:grpSpPr>
              <a:xfrm rot="11641273">
                <a:off x="1108766" y="1161081"/>
                <a:ext cx="415317" cy="1135271"/>
                <a:chOff x="-511972" y="879186"/>
                <a:chExt cx="1896439" cy="5183899"/>
              </a:xfrm>
            </p:grpSpPr>
            <p:cxnSp>
              <p:nvCxnSpPr>
                <p:cNvPr id="45" name="直接连接符 44">
                  <a:extLst>
                    <a:ext uri="{FF2B5EF4-FFF2-40B4-BE49-F238E27FC236}">
                      <a16:creationId xmlns:a16="http://schemas.microsoft.com/office/drawing/2014/main" id="{C4AF8121-2139-48B5-8BE2-33E25BAB9A15}"/>
                    </a:ext>
                  </a:extLst>
                </p:cNvPr>
                <p:cNvCxnSpPr/>
                <p:nvPr/>
              </p:nvCxnSpPr>
              <p:spPr>
                <a:xfrm flipH="1">
                  <a:off x="334598" y="2007551"/>
                  <a:ext cx="1049869"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46" name="矩形 45">
                  <a:extLst>
                    <a:ext uri="{FF2B5EF4-FFF2-40B4-BE49-F238E27FC236}">
                      <a16:creationId xmlns:a16="http://schemas.microsoft.com/office/drawing/2014/main" id="{3723C1BE-929C-4CD0-9C5C-07694CAB218F}"/>
                    </a:ext>
                  </a:extLst>
                </p:cNvPr>
                <p:cNvSpPr/>
                <p:nvPr/>
              </p:nvSpPr>
              <p:spPr>
                <a:xfrm rot="865294">
                  <a:off x="-511972" y="879186"/>
                  <a:ext cx="1502695" cy="50725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58" name="矩形 57">
              <a:extLst>
                <a:ext uri="{FF2B5EF4-FFF2-40B4-BE49-F238E27FC236}">
                  <a16:creationId xmlns:a16="http://schemas.microsoft.com/office/drawing/2014/main" id="{B4274AE6-A206-4C40-A9A7-8A96C9DDB924}"/>
                </a:ext>
              </a:extLst>
            </p:cNvPr>
            <p:cNvSpPr/>
            <p:nvPr/>
          </p:nvSpPr>
          <p:spPr>
            <a:xfrm>
              <a:off x="1099427" y="2495710"/>
              <a:ext cx="4134465" cy="596510"/>
            </a:xfrm>
            <a:prstGeom prst="rect">
              <a:avLst/>
            </a:prstGeom>
          </p:spPr>
          <p:txBody>
            <a:bodyPr wrap="none">
              <a:spAutoFit/>
            </a:bodyPr>
            <a:lstStyle/>
            <a:p>
              <a:pPr lvl="0">
                <a:lnSpc>
                  <a:spcPct val="130000"/>
                </a:lnSpc>
              </a:pPr>
              <a:r>
                <a:rPr lang="zh-CN" altLang="en-US" sz="2800" b="1" dirty="0">
                  <a:solidFill>
                    <a:schemeClr val="accent1">
                      <a:lumMod val="50000"/>
                    </a:schemeClr>
                  </a:solidFill>
                </a:rPr>
                <a:t>操作系统的内存管理方式</a:t>
              </a:r>
              <a:endParaRPr lang="en-US" altLang="zh-CN" sz="2800" b="1" dirty="0">
                <a:solidFill>
                  <a:schemeClr val="accent1">
                    <a:lumMod val="50000"/>
                  </a:schemeClr>
                </a:solidFill>
              </a:endParaRPr>
            </a:p>
          </p:txBody>
        </p:sp>
      </p:grpSp>
      <p:grpSp>
        <p:nvGrpSpPr>
          <p:cNvPr id="10" name="组合 9">
            <a:extLst>
              <a:ext uri="{FF2B5EF4-FFF2-40B4-BE49-F238E27FC236}">
                <a16:creationId xmlns:a16="http://schemas.microsoft.com/office/drawing/2014/main" id="{2931D01E-2ABB-458C-83CF-5EB6F3C2B0E1}"/>
              </a:ext>
            </a:extLst>
          </p:cNvPr>
          <p:cNvGrpSpPr/>
          <p:nvPr/>
        </p:nvGrpSpPr>
        <p:grpSpPr>
          <a:xfrm>
            <a:off x="1631645" y="3139564"/>
            <a:ext cx="3143094" cy="1113914"/>
            <a:chOff x="295435" y="3782535"/>
            <a:chExt cx="3143094" cy="1113914"/>
          </a:xfrm>
        </p:grpSpPr>
        <p:grpSp>
          <p:nvGrpSpPr>
            <p:cNvPr id="47" name="组合 46">
              <a:extLst>
                <a:ext uri="{FF2B5EF4-FFF2-40B4-BE49-F238E27FC236}">
                  <a16:creationId xmlns:a16="http://schemas.microsoft.com/office/drawing/2014/main" id="{A008430E-7FC5-49A9-AFF1-57B6099812BA}"/>
                </a:ext>
              </a:extLst>
            </p:cNvPr>
            <p:cNvGrpSpPr/>
            <p:nvPr/>
          </p:nvGrpSpPr>
          <p:grpSpPr>
            <a:xfrm>
              <a:off x="295435" y="3782535"/>
              <a:ext cx="809837" cy="1113914"/>
              <a:chOff x="611284" y="1140955"/>
              <a:chExt cx="809837" cy="1113914"/>
            </a:xfrm>
          </p:grpSpPr>
          <p:sp>
            <p:nvSpPr>
              <p:cNvPr id="48" name="文本框 47">
                <a:extLst>
                  <a:ext uri="{FF2B5EF4-FFF2-40B4-BE49-F238E27FC236}">
                    <a16:creationId xmlns:a16="http://schemas.microsoft.com/office/drawing/2014/main" id="{F1926ECF-665E-4ECE-BEEC-A6A67D277445}"/>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03</a:t>
                </a:r>
                <a:endParaRPr lang="zh-CN" altLang="en-US" sz="4400" dirty="0">
                  <a:solidFill>
                    <a:schemeClr val="accent1">
                      <a:lumMod val="50000"/>
                    </a:schemeClr>
                  </a:solidFill>
                </a:endParaRPr>
              </a:p>
            </p:txBody>
          </p:sp>
          <p:grpSp>
            <p:nvGrpSpPr>
              <p:cNvPr id="49" name="组合 48">
                <a:extLst>
                  <a:ext uri="{FF2B5EF4-FFF2-40B4-BE49-F238E27FC236}">
                    <a16:creationId xmlns:a16="http://schemas.microsoft.com/office/drawing/2014/main" id="{7857F9C8-5630-4B07-AD3A-B95A9B3695EA}"/>
                  </a:ext>
                </a:extLst>
              </p:cNvPr>
              <p:cNvGrpSpPr/>
              <p:nvPr/>
            </p:nvGrpSpPr>
            <p:grpSpPr>
              <a:xfrm rot="11641273">
                <a:off x="1113868" y="1140955"/>
                <a:ext cx="246536" cy="1113914"/>
                <a:chOff x="258725" y="976698"/>
                <a:chExt cx="1125740" cy="5086391"/>
              </a:xfrm>
            </p:grpSpPr>
            <p:cxnSp>
              <p:nvCxnSpPr>
                <p:cNvPr id="50" name="直接连接符 49">
                  <a:extLst>
                    <a:ext uri="{FF2B5EF4-FFF2-40B4-BE49-F238E27FC236}">
                      <a16:creationId xmlns:a16="http://schemas.microsoft.com/office/drawing/2014/main" id="{DFC066E9-F3BE-4FA3-8797-1CA0AC1A0A65}"/>
                    </a:ext>
                  </a:extLst>
                </p:cNvPr>
                <p:cNvCxnSpPr/>
                <p:nvPr/>
              </p:nvCxnSpPr>
              <p:spPr>
                <a:xfrm flipH="1">
                  <a:off x="334597" y="2007553"/>
                  <a:ext cx="1049868" cy="405553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51" name="矩形 50">
                  <a:extLst>
                    <a:ext uri="{FF2B5EF4-FFF2-40B4-BE49-F238E27FC236}">
                      <a16:creationId xmlns:a16="http://schemas.microsoft.com/office/drawing/2014/main" id="{DB1BF7AA-BB17-47B3-AEA5-F75AC5BC933F}"/>
                    </a:ext>
                  </a:extLst>
                </p:cNvPr>
                <p:cNvSpPr/>
                <p:nvPr/>
              </p:nvSpPr>
              <p:spPr>
                <a:xfrm rot="865294">
                  <a:off x="258725" y="976698"/>
                  <a:ext cx="719666" cy="50725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59" name="矩形 58">
              <a:extLst>
                <a:ext uri="{FF2B5EF4-FFF2-40B4-BE49-F238E27FC236}">
                  <a16:creationId xmlns:a16="http://schemas.microsoft.com/office/drawing/2014/main" id="{AF0D837D-37DB-43E7-AFCD-14382A1BB1E8}"/>
                </a:ext>
              </a:extLst>
            </p:cNvPr>
            <p:cNvSpPr/>
            <p:nvPr/>
          </p:nvSpPr>
          <p:spPr>
            <a:xfrm>
              <a:off x="1099427" y="3907479"/>
              <a:ext cx="2339102" cy="596510"/>
            </a:xfrm>
            <a:prstGeom prst="rect">
              <a:avLst/>
            </a:prstGeom>
          </p:spPr>
          <p:txBody>
            <a:bodyPr wrap="none">
              <a:spAutoFit/>
            </a:bodyPr>
            <a:lstStyle/>
            <a:p>
              <a:pPr lvl="0">
                <a:lnSpc>
                  <a:spcPct val="130000"/>
                </a:lnSpc>
              </a:pPr>
              <a:r>
                <a:rPr lang="zh-CN" altLang="en-US" sz="2800" b="1" dirty="0">
                  <a:solidFill>
                    <a:schemeClr val="accent1">
                      <a:lumMod val="50000"/>
                    </a:schemeClr>
                  </a:solidFill>
                </a:rPr>
                <a:t>地址空间定义</a:t>
              </a:r>
              <a:endParaRPr lang="en-US" altLang="zh-CN" sz="2800" b="1" dirty="0">
                <a:solidFill>
                  <a:schemeClr val="accent1">
                    <a:lumMod val="50000"/>
                  </a:schemeClr>
                </a:solidFill>
              </a:endParaRPr>
            </a:p>
          </p:txBody>
        </p:sp>
      </p:grpSp>
      <p:grpSp>
        <p:nvGrpSpPr>
          <p:cNvPr id="65" name="组合 64">
            <a:extLst>
              <a:ext uri="{FF2B5EF4-FFF2-40B4-BE49-F238E27FC236}">
                <a16:creationId xmlns:a16="http://schemas.microsoft.com/office/drawing/2014/main" id="{77E84F95-0AC6-41D1-BB6E-2A25617DC254}"/>
              </a:ext>
            </a:extLst>
          </p:cNvPr>
          <p:cNvGrpSpPr/>
          <p:nvPr/>
        </p:nvGrpSpPr>
        <p:grpSpPr>
          <a:xfrm>
            <a:off x="1631645" y="4287749"/>
            <a:ext cx="2424949" cy="1113914"/>
            <a:chOff x="295435" y="3782535"/>
            <a:chExt cx="2424949" cy="1113914"/>
          </a:xfrm>
        </p:grpSpPr>
        <p:grpSp>
          <p:nvGrpSpPr>
            <p:cNvPr id="66" name="组合 65">
              <a:extLst>
                <a:ext uri="{FF2B5EF4-FFF2-40B4-BE49-F238E27FC236}">
                  <a16:creationId xmlns:a16="http://schemas.microsoft.com/office/drawing/2014/main" id="{65734D63-0EE1-4564-939F-FB03C8321389}"/>
                </a:ext>
              </a:extLst>
            </p:cNvPr>
            <p:cNvGrpSpPr/>
            <p:nvPr/>
          </p:nvGrpSpPr>
          <p:grpSpPr>
            <a:xfrm>
              <a:off x="295435" y="3782535"/>
              <a:ext cx="809837" cy="1113914"/>
              <a:chOff x="611284" y="1140955"/>
              <a:chExt cx="809837" cy="1113914"/>
            </a:xfrm>
          </p:grpSpPr>
          <p:sp>
            <p:nvSpPr>
              <p:cNvPr id="68" name="文本框 67">
                <a:extLst>
                  <a:ext uri="{FF2B5EF4-FFF2-40B4-BE49-F238E27FC236}">
                    <a16:creationId xmlns:a16="http://schemas.microsoft.com/office/drawing/2014/main" id="{846546B8-6F08-4CF6-8136-8F005FFC2CE3}"/>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04</a:t>
                </a:r>
                <a:endParaRPr lang="zh-CN" altLang="en-US" sz="4400" dirty="0">
                  <a:solidFill>
                    <a:schemeClr val="accent1">
                      <a:lumMod val="50000"/>
                    </a:schemeClr>
                  </a:solidFill>
                </a:endParaRPr>
              </a:p>
            </p:txBody>
          </p:sp>
          <p:grpSp>
            <p:nvGrpSpPr>
              <p:cNvPr id="69" name="组合 68">
                <a:extLst>
                  <a:ext uri="{FF2B5EF4-FFF2-40B4-BE49-F238E27FC236}">
                    <a16:creationId xmlns:a16="http://schemas.microsoft.com/office/drawing/2014/main" id="{69D4F17A-7767-4D9B-8D5E-E4C0F7271E4C}"/>
                  </a:ext>
                </a:extLst>
              </p:cNvPr>
              <p:cNvGrpSpPr/>
              <p:nvPr/>
            </p:nvGrpSpPr>
            <p:grpSpPr>
              <a:xfrm rot="11641273">
                <a:off x="1113868" y="1140955"/>
                <a:ext cx="246536" cy="1113914"/>
                <a:chOff x="258725" y="976698"/>
                <a:chExt cx="1125740" cy="5086391"/>
              </a:xfrm>
            </p:grpSpPr>
            <p:cxnSp>
              <p:nvCxnSpPr>
                <p:cNvPr id="70" name="直接连接符 69">
                  <a:extLst>
                    <a:ext uri="{FF2B5EF4-FFF2-40B4-BE49-F238E27FC236}">
                      <a16:creationId xmlns:a16="http://schemas.microsoft.com/office/drawing/2014/main" id="{EE4FF3E8-EF23-469C-99BA-6BAC5FA64166}"/>
                    </a:ext>
                  </a:extLst>
                </p:cNvPr>
                <p:cNvCxnSpPr/>
                <p:nvPr/>
              </p:nvCxnSpPr>
              <p:spPr>
                <a:xfrm flipH="1">
                  <a:off x="334597" y="2007553"/>
                  <a:ext cx="1049868" cy="405553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71" name="矩形 70">
                  <a:extLst>
                    <a:ext uri="{FF2B5EF4-FFF2-40B4-BE49-F238E27FC236}">
                      <a16:creationId xmlns:a16="http://schemas.microsoft.com/office/drawing/2014/main" id="{F0C7CD30-3688-4C4F-B3B4-40D86A7008FB}"/>
                    </a:ext>
                  </a:extLst>
                </p:cNvPr>
                <p:cNvSpPr/>
                <p:nvPr/>
              </p:nvSpPr>
              <p:spPr>
                <a:xfrm rot="865294">
                  <a:off x="258725" y="976698"/>
                  <a:ext cx="719666" cy="50725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67" name="矩形 66">
              <a:extLst>
                <a:ext uri="{FF2B5EF4-FFF2-40B4-BE49-F238E27FC236}">
                  <a16:creationId xmlns:a16="http://schemas.microsoft.com/office/drawing/2014/main" id="{6BFCCEBB-0695-4DAF-A57C-C86E011DA3BA}"/>
                </a:ext>
              </a:extLst>
            </p:cNvPr>
            <p:cNvSpPr/>
            <p:nvPr/>
          </p:nvSpPr>
          <p:spPr>
            <a:xfrm>
              <a:off x="1099427" y="3907479"/>
              <a:ext cx="1620957" cy="596510"/>
            </a:xfrm>
            <a:prstGeom prst="rect">
              <a:avLst/>
            </a:prstGeom>
          </p:spPr>
          <p:txBody>
            <a:bodyPr wrap="none">
              <a:spAutoFit/>
            </a:bodyPr>
            <a:lstStyle/>
            <a:p>
              <a:pPr lvl="0">
                <a:lnSpc>
                  <a:spcPct val="130000"/>
                </a:lnSpc>
              </a:pPr>
              <a:r>
                <a:rPr lang="zh-CN" altLang="en-US" sz="2800" b="1" dirty="0">
                  <a:solidFill>
                    <a:schemeClr val="accent1">
                      <a:lumMod val="50000"/>
                    </a:schemeClr>
                  </a:solidFill>
                </a:rPr>
                <a:t>地址生成</a:t>
              </a:r>
              <a:endParaRPr lang="en-US" altLang="zh-CN" sz="2800" b="1" dirty="0">
                <a:solidFill>
                  <a:schemeClr val="accent1">
                    <a:lumMod val="50000"/>
                  </a:schemeClr>
                </a:solidFill>
              </a:endParaRPr>
            </a:p>
          </p:txBody>
        </p:sp>
      </p:grpSp>
      <p:grpSp>
        <p:nvGrpSpPr>
          <p:cNvPr id="72" name="组合 71">
            <a:extLst>
              <a:ext uri="{FF2B5EF4-FFF2-40B4-BE49-F238E27FC236}">
                <a16:creationId xmlns:a16="http://schemas.microsoft.com/office/drawing/2014/main" id="{F2C683A4-F4F3-4F2B-8088-3C2FEBBCC789}"/>
              </a:ext>
            </a:extLst>
          </p:cNvPr>
          <p:cNvGrpSpPr/>
          <p:nvPr/>
        </p:nvGrpSpPr>
        <p:grpSpPr>
          <a:xfrm>
            <a:off x="1631645" y="5435934"/>
            <a:ext cx="2424949" cy="1113914"/>
            <a:chOff x="295435" y="3782535"/>
            <a:chExt cx="2424949" cy="1113914"/>
          </a:xfrm>
        </p:grpSpPr>
        <p:grpSp>
          <p:nvGrpSpPr>
            <p:cNvPr id="73" name="组合 72">
              <a:extLst>
                <a:ext uri="{FF2B5EF4-FFF2-40B4-BE49-F238E27FC236}">
                  <a16:creationId xmlns:a16="http://schemas.microsoft.com/office/drawing/2014/main" id="{9FB2CA86-15A6-42B4-AA0A-714BF95A534A}"/>
                </a:ext>
              </a:extLst>
            </p:cNvPr>
            <p:cNvGrpSpPr/>
            <p:nvPr/>
          </p:nvGrpSpPr>
          <p:grpSpPr>
            <a:xfrm>
              <a:off x="295435" y="3782535"/>
              <a:ext cx="809837" cy="1113914"/>
              <a:chOff x="611284" y="1140955"/>
              <a:chExt cx="809837" cy="1113914"/>
            </a:xfrm>
          </p:grpSpPr>
          <p:sp>
            <p:nvSpPr>
              <p:cNvPr id="75" name="文本框 74">
                <a:extLst>
                  <a:ext uri="{FF2B5EF4-FFF2-40B4-BE49-F238E27FC236}">
                    <a16:creationId xmlns:a16="http://schemas.microsoft.com/office/drawing/2014/main" id="{9CE83194-0093-4517-B482-16B8D994F213}"/>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05</a:t>
                </a:r>
                <a:endParaRPr lang="zh-CN" altLang="en-US" sz="4400" dirty="0">
                  <a:solidFill>
                    <a:schemeClr val="accent1">
                      <a:lumMod val="50000"/>
                    </a:schemeClr>
                  </a:solidFill>
                </a:endParaRPr>
              </a:p>
            </p:txBody>
          </p:sp>
          <p:grpSp>
            <p:nvGrpSpPr>
              <p:cNvPr id="76" name="组合 75">
                <a:extLst>
                  <a:ext uri="{FF2B5EF4-FFF2-40B4-BE49-F238E27FC236}">
                    <a16:creationId xmlns:a16="http://schemas.microsoft.com/office/drawing/2014/main" id="{7D41233A-2209-48D4-B957-4D4F7E17E406}"/>
                  </a:ext>
                </a:extLst>
              </p:cNvPr>
              <p:cNvGrpSpPr/>
              <p:nvPr/>
            </p:nvGrpSpPr>
            <p:grpSpPr>
              <a:xfrm rot="11641273">
                <a:off x="1113868" y="1140955"/>
                <a:ext cx="246536" cy="1113914"/>
                <a:chOff x="258725" y="976698"/>
                <a:chExt cx="1125740" cy="5086391"/>
              </a:xfrm>
            </p:grpSpPr>
            <p:cxnSp>
              <p:nvCxnSpPr>
                <p:cNvPr id="77" name="直接连接符 76">
                  <a:extLst>
                    <a:ext uri="{FF2B5EF4-FFF2-40B4-BE49-F238E27FC236}">
                      <a16:creationId xmlns:a16="http://schemas.microsoft.com/office/drawing/2014/main" id="{A668FC23-F53C-4112-B3B2-EA75BFBAFA9A}"/>
                    </a:ext>
                  </a:extLst>
                </p:cNvPr>
                <p:cNvCxnSpPr/>
                <p:nvPr/>
              </p:nvCxnSpPr>
              <p:spPr>
                <a:xfrm flipH="1">
                  <a:off x="334597" y="2007553"/>
                  <a:ext cx="1049868" cy="405553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78" name="矩形 77">
                  <a:extLst>
                    <a:ext uri="{FF2B5EF4-FFF2-40B4-BE49-F238E27FC236}">
                      <a16:creationId xmlns:a16="http://schemas.microsoft.com/office/drawing/2014/main" id="{90210E39-002B-4BC2-A42F-8A21A78DFA66}"/>
                    </a:ext>
                  </a:extLst>
                </p:cNvPr>
                <p:cNvSpPr/>
                <p:nvPr/>
              </p:nvSpPr>
              <p:spPr>
                <a:xfrm rot="865294">
                  <a:off x="258725" y="976698"/>
                  <a:ext cx="719666" cy="50725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74" name="矩形 73">
              <a:extLst>
                <a:ext uri="{FF2B5EF4-FFF2-40B4-BE49-F238E27FC236}">
                  <a16:creationId xmlns:a16="http://schemas.microsoft.com/office/drawing/2014/main" id="{8C1401C6-8D1D-41F9-9E3E-930659A5A2CC}"/>
                </a:ext>
              </a:extLst>
            </p:cNvPr>
            <p:cNvSpPr/>
            <p:nvPr/>
          </p:nvSpPr>
          <p:spPr>
            <a:xfrm>
              <a:off x="1099427" y="3907479"/>
              <a:ext cx="1620957" cy="596510"/>
            </a:xfrm>
            <a:prstGeom prst="rect">
              <a:avLst/>
            </a:prstGeom>
          </p:spPr>
          <p:txBody>
            <a:bodyPr wrap="none">
              <a:spAutoFit/>
            </a:bodyPr>
            <a:lstStyle/>
            <a:p>
              <a:pPr lvl="0">
                <a:lnSpc>
                  <a:spcPct val="130000"/>
                </a:lnSpc>
              </a:pPr>
              <a:r>
                <a:rPr lang="zh-CN" altLang="en-US" sz="2800" b="1" dirty="0">
                  <a:solidFill>
                    <a:schemeClr val="accent1">
                      <a:lumMod val="50000"/>
                    </a:schemeClr>
                  </a:solidFill>
                </a:rPr>
                <a:t>地址检查</a:t>
              </a:r>
              <a:endParaRPr lang="en-US" altLang="zh-CN" sz="2800" b="1" dirty="0">
                <a:solidFill>
                  <a:schemeClr val="accent1">
                    <a:lumMod val="50000"/>
                  </a:schemeClr>
                </a:solidFill>
              </a:endParaRPr>
            </a:p>
          </p:txBody>
        </p:sp>
      </p:grpSp>
    </p:spTree>
    <p:extLst>
      <p:ext uri="{BB962C8B-B14F-4D97-AF65-F5344CB8AC3E}">
        <p14:creationId xmlns:p14="http://schemas.microsoft.com/office/powerpoint/2010/main" val="22572654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图片 82">
            <a:extLst>
              <a:ext uri="{FF2B5EF4-FFF2-40B4-BE49-F238E27FC236}">
                <a16:creationId xmlns:a16="http://schemas.microsoft.com/office/drawing/2014/main" id="{7D2B7F6F-9608-4A26-A9F2-A6A6BD7F70BC}"/>
              </a:ext>
            </a:extLst>
          </p:cNvPr>
          <p:cNvPicPr>
            <a:picLocks noChangeAspect="1"/>
          </p:cNvPicPr>
          <p:nvPr/>
        </p:nvPicPr>
        <p:blipFill>
          <a:blip r:embed="rId2"/>
          <a:stretch>
            <a:fillRect/>
          </a:stretch>
        </p:blipFill>
        <p:spPr>
          <a:xfrm>
            <a:off x="4699493" y="3529584"/>
            <a:ext cx="7681394" cy="2509594"/>
          </a:xfrm>
          <a:prstGeom prst="rect">
            <a:avLst/>
          </a:prstGeom>
        </p:spPr>
      </p:pic>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1179810"/>
          </a:xfrm>
        </p:spPr>
        <p:txBody>
          <a:bodyPr/>
          <a:lstStyle/>
          <a:p>
            <a:endParaRPr lang="en-US" altLang="zh-CN" dirty="0"/>
          </a:p>
          <a:p>
            <a:endParaRPr lang="en-US" altLang="zh-CN" dirty="0"/>
          </a:p>
          <a:p>
            <a:endParaRPr lang="zh-CN" altLang="en-US" dirty="0"/>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303947" y="72410"/>
            <a:ext cx="1566454" cy="369332"/>
          </a:xfrm>
        </p:spPr>
        <p:txBody>
          <a:bodyPr/>
          <a:lstStyle/>
          <a:p>
            <a:r>
              <a:rPr lang="en-US" altLang="zh-CN" dirty="0"/>
              <a:t>02 </a:t>
            </a:r>
            <a:r>
              <a:rPr lang="zh-CN" altLang="en-US" dirty="0"/>
              <a:t>连续内存</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183209" y="72410"/>
            <a:ext cx="1822935" cy="369332"/>
          </a:xfrm>
        </p:spPr>
        <p:txBody>
          <a:bodyPr/>
          <a:lstStyle/>
          <a:p>
            <a:r>
              <a:rPr lang="en-US" altLang="zh-CN" dirty="0"/>
              <a:t>03 </a:t>
            </a:r>
            <a:r>
              <a:rPr lang="zh-CN" altLang="en-US" dirty="0"/>
              <a:t>非连续内存</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5928" y="72410"/>
            <a:ext cx="1566454" cy="369332"/>
          </a:xfrm>
        </p:spPr>
        <p:txBody>
          <a:bodyPr/>
          <a:lstStyle/>
          <a:p>
            <a:r>
              <a:rPr lang="en-US" altLang="zh-CN" dirty="0"/>
              <a:t>04 </a:t>
            </a:r>
            <a:r>
              <a:rPr lang="zh-CN" altLang="en-US" dirty="0"/>
              <a:t>虚拟内存</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页面置换算法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3057247" cy="535531"/>
          </a:xfrm>
        </p:spPr>
        <p:txBody>
          <a:bodyPr/>
          <a:lstStyle/>
          <a:p>
            <a:pPr marL="0" indent="0">
              <a:buNone/>
            </a:pPr>
            <a:r>
              <a:rPr lang="zh-CN" altLang="en-US" dirty="0"/>
              <a:t>计算机体系结构</a:t>
            </a:r>
          </a:p>
        </p:txBody>
      </p:sp>
      <p:pic>
        <p:nvPicPr>
          <p:cNvPr id="8" name="图片 7">
            <a:extLst>
              <a:ext uri="{FF2B5EF4-FFF2-40B4-BE49-F238E27FC236}">
                <a16:creationId xmlns:a16="http://schemas.microsoft.com/office/drawing/2014/main" id="{997EC618-0415-40AA-8162-7AA03B92FF0F}"/>
              </a:ext>
            </a:extLst>
          </p:cNvPr>
          <p:cNvPicPr>
            <a:picLocks noChangeAspect="1"/>
          </p:cNvPicPr>
          <p:nvPr/>
        </p:nvPicPr>
        <p:blipFill>
          <a:blip r:embed="rId3"/>
          <a:stretch>
            <a:fillRect/>
          </a:stretch>
        </p:blipFill>
        <p:spPr>
          <a:xfrm>
            <a:off x="6396122" y="1751321"/>
            <a:ext cx="3758883" cy="2152893"/>
          </a:xfrm>
          <a:prstGeom prst="rect">
            <a:avLst/>
          </a:prstGeom>
        </p:spPr>
      </p:pic>
      <p:pic>
        <p:nvPicPr>
          <p:cNvPr id="9" name="图片 8">
            <a:extLst>
              <a:ext uri="{FF2B5EF4-FFF2-40B4-BE49-F238E27FC236}">
                <a16:creationId xmlns:a16="http://schemas.microsoft.com/office/drawing/2014/main" id="{B38FC945-50B4-4592-BFB9-C80A0717A0FE}"/>
              </a:ext>
            </a:extLst>
          </p:cNvPr>
          <p:cNvPicPr>
            <a:picLocks noChangeAspect="1"/>
          </p:cNvPicPr>
          <p:nvPr/>
        </p:nvPicPr>
        <p:blipFill>
          <a:blip r:embed="rId4"/>
          <a:stretch>
            <a:fillRect/>
          </a:stretch>
        </p:blipFill>
        <p:spPr>
          <a:xfrm>
            <a:off x="6043306" y="5682477"/>
            <a:ext cx="4111699" cy="932803"/>
          </a:xfrm>
          <a:prstGeom prst="rect">
            <a:avLst/>
          </a:prstGeom>
        </p:spPr>
      </p:pic>
      <p:pic>
        <p:nvPicPr>
          <p:cNvPr id="84" name="图片 83">
            <a:extLst>
              <a:ext uri="{FF2B5EF4-FFF2-40B4-BE49-F238E27FC236}">
                <a16:creationId xmlns:a16="http://schemas.microsoft.com/office/drawing/2014/main" id="{637BEC71-5974-4AFD-9B03-6EDF4B651047}"/>
              </a:ext>
            </a:extLst>
          </p:cNvPr>
          <p:cNvPicPr>
            <a:picLocks noChangeAspect="1"/>
          </p:cNvPicPr>
          <p:nvPr/>
        </p:nvPicPr>
        <p:blipFill>
          <a:blip r:embed="rId5"/>
          <a:stretch>
            <a:fillRect/>
          </a:stretch>
        </p:blipFill>
        <p:spPr>
          <a:xfrm>
            <a:off x="6540803" y="3007543"/>
            <a:ext cx="1568132" cy="853128"/>
          </a:xfrm>
          <a:prstGeom prst="rect">
            <a:avLst/>
          </a:prstGeom>
        </p:spPr>
      </p:pic>
      <p:pic>
        <p:nvPicPr>
          <p:cNvPr id="85" name="图片 84">
            <a:extLst>
              <a:ext uri="{FF2B5EF4-FFF2-40B4-BE49-F238E27FC236}">
                <a16:creationId xmlns:a16="http://schemas.microsoft.com/office/drawing/2014/main" id="{1CF223D3-C467-41F4-B345-82D499349139}"/>
              </a:ext>
            </a:extLst>
          </p:cNvPr>
          <p:cNvPicPr>
            <a:picLocks noChangeAspect="1"/>
          </p:cNvPicPr>
          <p:nvPr/>
        </p:nvPicPr>
        <p:blipFill>
          <a:blip r:embed="rId6"/>
          <a:stretch>
            <a:fillRect/>
          </a:stretch>
        </p:blipFill>
        <p:spPr>
          <a:xfrm>
            <a:off x="7561104" y="5735900"/>
            <a:ext cx="1568132" cy="853128"/>
          </a:xfrm>
          <a:prstGeom prst="rect">
            <a:avLst/>
          </a:prstGeom>
        </p:spPr>
      </p:pic>
      <p:pic>
        <p:nvPicPr>
          <p:cNvPr id="86" name="图片 85">
            <a:extLst>
              <a:ext uri="{FF2B5EF4-FFF2-40B4-BE49-F238E27FC236}">
                <a16:creationId xmlns:a16="http://schemas.microsoft.com/office/drawing/2014/main" id="{606A047E-3A16-4A05-932F-6C1BD738CB40}"/>
              </a:ext>
            </a:extLst>
          </p:cNvPr>
          <p:cNvPicPr>
            <a:picLocks noChangeAspect="1"/>
          </p:cNvPicPr>
          <p:nvPr/>
        </p:nvPicPr>
        <p:blipFill>
          <a:blip r:embed="rId7"/>
          <a:stretch>
            <a:fillRect/>
          </a:stretch>
        </p:blipFill>
        <p:spPr>
          <a:xfrm>
            <a:off x="10226045" y="5728207"/>
            <a:ext cx="1568132" cy="845004"/>
          </a:xfrm>
          <a:prstGeom prst="rect">
            <a:avLst/>
          </a:prstGeom>
        </p:spPr>
      </p:pic>
      <p:sp>
        <p:nvSpPr>
          <p:cNvPr id="88" name="文本框 87">
            <a:extLst>
              <a:ext uri="{FF2B5EF4-FFF2-40B4-BE49-F238E27FC236}">
                <a16:creationId xmlns:a16="http://schemas.microsoft.com/office/drawing/2014/main" id="{405FAD7B-5A48-48F5-A40F-76A5AB5E77D9}"/>
              </a:ext>
            </a:extLst>
          </p:cNvPr>
          <p:cNvSpPr txBox="1"/>
          <p:nvPr/>
        </p:nvSpPr>
        <p:spPr>
          <a:xfrm>
            <a:off x="640604" y="1741166"/>
            <a:ext cx="4376057" cy="5006883"/>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基本要求，进程需要使用存储时，由操作系统分配，使用完毕归还操作系统</a:t>
            </a:r>
            <a:endParaRPr lang="en-US" altLang="zh-CN" sz="2400" b="1" dirty="0"/>
          </a:p>
          <a:p>
            <a:pPr marL="342900" indent="-342900" algn="l">
              <a:lnSpc>
                <a:spcPct val="150000"/>
              </a:lnSpc>
              <a:buFont typeface="Wingdings" panose="05000000000000000000" pitchFamily="2" charset="2"/>
              <a:buChar char="Ø"/>
            </a:pPr>
            <a:r>
              <a:rPr lang="zh-CN" altLang="en-US" sz="2400" b="1" dirty="0"/>
              <a:t>寄存器可以存储数据，但是容量较小</a:t>
            </a:r>
            <a:endParaRPr lang="en-US" altLang="zh-CN" sz="2400" b="1" dirty="0"/>
          </a:p>
          <a:p>
            <a:pPr marL="342900" indent="-342900" algn="l">
              <a:lnSpc>
                <a:spcPct val="150000"/>
              </a:lnSpc>
              <a:buFont typeface="Wingdings" panose="05000000000000000000" pitchFamily="2" charset="2"/>
              <a:buChar char="Ø"/>
            </a:pPr>
            <a:r>
              <a:rPr lang="zh-CN" altLang="en-US" sz="2400" b="1" dirty="0"/>
              <a:t>内存更大，速度就相对较慢</a:t>
            </a:r>
            <a:endParaRPr lang="en-US" altLang="zh-CN" sz="2400" b="1" dirty="0"/>
          </a:p>
          <a:p>
            <a:pPr marL="342900" indent="-342900" algn="l">
              <a:lnSpc>
                <a:spcPct val="150000"/>
              </a:lnSpc>
              <a:buFont typeface="Wingdings" panose="05000000000000000000" pitchFamily="2" charset="2"/>
              <a:buChar char="Ø"/>
            </a:pPr>
            <a:r>
              <a:rPr lang="zh-CN" altLang="en-US" sz="2400" b="1" dirty="0"/>
              <a:t>高速缓存，协调内存与</a:t>
            </a:r>
            <a:r>
              <a:rPr lang="en-US" altLang="zh-CN" sz="2400" b="1" dirty="0"/>
              <a:t>CUP</a:t>
            </a:r>
            <a:r>
              <a:rPr lang="zh-CN" altLang="en-US" sz="2400" b="1" dirty="0"/>
              <a:t>的速度</a:t>
            </a:r>
            <a:endParaRPr lang="en-US" altLang="zh-CN" sz="2400" b="1" dirty="0"/>
          </a:p>
          <a:p>
            <a:pPr marL="342900" indent="-342900" algn="l">
              <a:lnSpc>
                <a:spcPct val="150000"/>
              </a:lnSpc>
              <a:buFont typeface="Wingdings" panose="05000000000000000000" pitchFamily="2" charset="2"/>
              <a:buChar char="Ø"/>
            </a:pPr>
            <a:r>
              <a:rPr lang="zh-CN" altLang="en-US" sz="2400" b="1" dirty="0"/>
              <a:t>存储管理单元</a:t>
            </a:r>
            <a:r>
              <a:rPr lang="en-US" altLang="zh-CN" sz="2400" b="1" dirty="0"/>
              <a:t>--</a:t>
            </a:r>
            <a:r>
              <a:rPr lang="zh-CN" altLang="en-US" sz="2400" b="1" dirty="0"/>
              <a:t>地址映射</a:t>
            </a:r>
          </a:p>
        </p:txBody>
      </p:sp>
    </p:spTree>
    <p:extLst>
      <p:ext uri="{BB962C8B-B14F-4D97-AF65-F5344CB8AC3E}">
        <p14:creationId xmlns:p14="http://schemas.microsoft.com/office/powerpoint/2010/main" val="4231858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animEffect transition="in" filter="fade">
                                      <p:cBhvr>
                                        <p:cTn id="7" dur="1000"/>
                                        <p:tgtEl>
                                          <p:spTgt spid="88">
                                            <p:txEl>
                                              <p:pRg st="0" end="0"/>
                                            </p:txEl>
                                          </p:spTgt>
                                        </p:tgtEl>
                                      </p:cBhvr>
                                    </p:animEffect>
                                    <p:anim calcmode="lin" valueType="num">
                                      <p:cBhvr>
                                        <p:cTn id="8" dur="1000" fill="hold"/>
                                        <p:tgtEl>
                                          <p:spTgt spid="8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83"/>
                                        </p:tgtEl>
                                        <p:attrNameLst>
                                          <p:attrName>style.visibility</p:attrName>
                                        </p:attrNameLst>
                                      </p:cBhvr>
                                      <p:to>
                                        <p:strVal val="visible"/>
                                      </p:to>
                                    </p:set>
                                    <p:animEffect transition="in" filter="wipe(down)">
                                      <p:cBhvr>
                                        <p:cTn id="14" dur="500"/>
                                        <p:tgtEl>
                                          <p:spTgt spid="83"/>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randombar(horizontal)">
                                      <p:cBhvr>
                                        <p:cTn id="19" dur="500"/>
                                        <p:tgtEl>
                                          <p:spTgt spid="84"/>
                                        </p:tgtEl>
                                      </p:cBhvr>
                                    </p:animEffect>
                                  </p:childTnLst>
                                </p:cTn>
                              </p:par>
                              <p:par>
                                <p:cTn id="20" presetID="14" presetClass="entr" presetSubtype="10" fill="hold" nodeType="withEffect">
                                  <p:stCondLst>
                                    <p:cond delay="0"/>
                                  </p:stCondLst>
                                  <p:childTnLst>
                                    <p:set>
                                      <p:cBhvr>
                                        <p:cTn id="21" dur="1" fill="hold">
                                          <p:stCondLst>
                                            <p:cond delay="0"/>
                                          </p:stCondLst>
                                        </p:cTn>
                                        <p:tgtEl>
                                          <p:spTgt spid="85"/>
                                        </p:tgtEl>
                                        <p:attrNameLst>
                                          <p:attrName>style.visibility</p:attrName>
                                        </p:attrNameLst>
                                      </p:cBhvr>
                                      <p:to>
                                        <p:strVal val="visible"/>
                                      </p:to>
                                    </p:set>
                                    <p:animEffect transition="in" filter="randombar(horizontal)">
                                      <p:cBhvr>
                                        <p:cTn id="22" dur="500"/>
                                        <p:tgtEl>
                                          <p:spTgt spid="85"/>
                                        </p:tgtEl>
                                      </p:cBhvr>
                                    </p:animEffect>
                                  </p:childTnLst>
                                </p:cTn>
                              </p:par>
                              <p:par>
                                <p:cTn id="23" presetID="14" presetClass="entr" presetSubtype="10" fill="hold" nodeType="withEffect">
                                  <p:stCondLst>
                                    <p:cond delay="0"/>
                                  </p:stCondLst>
                                  <p:childTnLst>
                                    <p:set>
                                      <p:cBhvr>
                                        <p:cTn id="24" dur="1" fill="hold">
                                          <p:stCondLst>
                                            <p:cond delay="0"/>
                                          </p:stCondLst>
                                        </p:cTn>
                                        <p:tgtEl>
                                          <p:spTgt spid="86"/>
                                        </p:tgtEl>
                                        <p:attrNameLst>
                                          <p:attrName>style.visibility</p:attrName>
                                        </p:attrNameLst>
                                      </p:cBhvr>
                                      <p:to>
                                        <p:strVal val="visible"/>
                                      </p:to>
                                    </p:set>
                                    <p:animEffect transition="in" filter="randombar(horizontal)">
                                      <p:cBhvr>
                                        <p:cTn id="25" dur="500"/>
                                        <p:tgtEl>
                                          <p:spTgt spid="8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84"/>
                                        </p:tgtEl>
                                      </p:cBhvr>
                                    </p:animEffect>
                                    <p:set>
                                      <p:cBhvr>
                                        <p:cTn id="30" dur="1" fill="hold">
                                          <p:stCondLst>
                                            <p:cond delay="499"/>
                                          </p:stCondLst>
                                        </p:cTn>
                                        <p:tgtEl>
                                          <p:spTgt spid="84"/>
                                        </p:tgtEl>
                                        <p:attrNameLst>
                                          <p:attrName>style.visibility</p:attrName>
                                        </p:attrNameLst>
                                      </p:cBhvr>
                                      <p:to>
                                        <p:strVal val="hidden"/>
                                      </p:to>
                                    </p:set>
                                  </p:childTnLst>
                                </p:cTn>
                              </p:par>
                              <p:par>
                                <p:cTn id="31" presetID="21" presetClass="entr" presetSubtype="1"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heel(1)">
                                      <p:cBhvr>
                                        <p:cTn id="33" dur="20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88">
                                            <p:txEl>
                                              <p:pRg st="1" end="1"/>
                                            </p:txEl>
                                          </p:spTgt>
                                        </p:tgtEl>
                                        <p:attrNameLst>
                                          <p:attrName>style.visibility</p:attrName>
                                        </p:attrNameLst>
                                      </p:cBhvr>
                                      <p:to>
                                        <p:strVal val="visible"/>
                                      </p:to>
                                    </p:set>
                                    <p:animEffect transition="in" filter="fade">
                                      <p:cBhvr>
                                        <p:cTn id="38" dur="1000"/>
                                        <p:tgtEl>
                                          <p:spTgt spid="88">
                                            <p:txEl>
                                              <p:pRg st="1" end="1"/>
                                            </p:txEl>
                                          </p:spTgt>
                                        </p:tgtEl>
                                      </p:cBhvr>
                                    </p:animEffect>
                                    <p:anim calcmode="lin" valueType="num">
                                      <p:cBhvr>
                                        <p:cTn id="39" dur="1000" fill="hold"/>
                                        <p:tgtEl>
                                          <p:spTgt spid="88">
                                            <p:txEl>
                                              <p:pRg st="1" end="1"/>
                                            </p:txEl>
                                          </p:spTgt>
                                        </p:tgtEl>
                                        <p:attrNameLst>
                                          <p:attrName>ppt_x</p:attrName>
                                        </p:attrNameLst>
                                      </p:cBhvr>
                                      <p:tavLst>
                                        <p:tav tm="0">
                                          <p:val>
                                            <p:strVal val="#ppt_x"/>
                                          </p:val>
                                        </p:tav>
                                        <p:tav tm="100000">
                                          <p:val>
                                            <p:strVal val="#ppt_x"/>
                                          </p:val>
                                        </p:tav>
                                      </p:tavLst>
                                    </p:anim>
                                    <p:anim calcmode="lin" valueType="num">
                                      <p:cBhvr>
                                        <p:cTn id="40" dur="1000" fill="hold"/>
                                        <p:tgtEl>
                                          <p:spTgt spid="8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88">
                                            <p:txEl>
                                              <p:pRg st="2" end="2"/>
                                            </p:txEl>
                                          </p:spTgt>
                                        </p:tgtEl>
                                        <p:attrNameLst>
                                          <p:attrName>style.visibility</p:attrName>
                                        </p:attrNameLst>
                                      </p:cBhvr>
                                      <p:to>
                                        <p:strVal val="visible"/>
                                      </p:to>
                                    </p:set>
                                    <p:animEffect transition="in" filter="fade">
                                      <p:cBhvr>
                                        <p:cTn id="45" dur="1000"/>
                                        <p:tgtEl>
                                          <p:spTgt spid="88">
                                            <p:txEl>
                                              <p:pRg st="2" end="2"/>
                                            </p:txEl>
                                          </p:spTgt>
                                        </p:tgtEl>
                                      </p:cBhvr>
                                    </p:animEffect>
                                    <p:anim calcmode="lin" valueType="num">
                                      <p:cBhvr>
                                        <p:cTn id="46" dur="1000" fill="hold"/>
                                        <p:tgtEl>
                                          <p:spTgt spid="88">
                                            <p:txEl>
                                              <p:pRg st="2" end="2"/>
                                            </p:txEl>
                                          </p:spTgt>
                                        </p:tgtEl>
                                        <p:attrNameLst>
                                          <p:attrName>ppt_x</p:attrName>
                                        </p:attrNameLst>
                                      </p:cBhvr>
                                      <p:tavLst>
                                        <p:tav tm="0">
                                          <p:val>
                                            <p:strVal val="#ppt_x"/>
                                          </p:val>
                                        </p:tav>
                                        <p:tav tm="100000">
                                          <p:val>
                                            <p:strVal val="#ppt_x"/>
                                          </p:val>
                                        </p:tav>
                                      </p:tavLst>
                                    </p:anim>
                                    <p:anim calcmode="lin" valueType="num">
                                      <p:cBhvr>
                                        <p:cTn id="47" dur="1000" fill="hold"/>
                                        <p:tgtEl>
                                          <p:spTgt spid="8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85"/>
                                        </p:tgtEl>
                                      </p:cBhvr>
                                    </p:animEffect>
                                    <p:set>
                                      <p:cBhvr>
                                        <p:cTn id="52" dur="1" fill="hold">
                                          <p:stCondLst>
                                            <p:cond delay="499"/>
                                          </p:stCondLst>
                                        </p:cTn>
                                        <p:tgtEl>
                                          <p:spTgt spid="85"/>
                                        </p:tgtEl>
                                        <p:attrNameLst>
                                          <p:attrName>style.visibility</p:attrName>
                                        </p:attrNameLst>
                                      </p:cBhvr>
                                      <p:to>
                                        <p:strVal val="hidden"/>
                                      </p:to>
                                    </p:set>
                                  </p:childTnLst>
                                </p:cTn>
                              </p:par>
                              <p:par>
                                <p:cTn id="53" presetID="16" presetClass="entr" presetSubtype="21" fill="hold" nodeType="with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barn(inVertical)">
                                      <p:cBhvr>
                                        <p:cTn id="55" dur="500"/>
                                        <p:tgtEl>
                                          <p:spTgt spid="9"/>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88">
                                            <p:txEl>
                                              <p:pRg st="3" end="3"/>
                                            </p:txEl>
                                          </p:spTgt>
                                        </p:tgtEl>
                                        <p:attrNameLst>
                                          <p:attrName>style.visibility</p:attrName>
                                        </p:attrNameLst>
                                      </p:cBhvr>
                                      <p:to>
                                        <p:strVal val="visible"/>
                                      </p:to>
                                    </p:set>
                                    <p:animEffect transition="in" filter="fade">
                                      <p:cBhvr>
                                        <p:cTn id="60" dur="1000"/>
                                        <p:tgtEl>
                                          <p:spTgt spid="88">
                                            <p:txEl>
                                              <p:pRg st="3" end="3"/>
                                            </p:txEl>
                                          </p:spTgt>
                                        </p:tgtEl>
                                      </p:cBhvr>
                                    </p:animEffect>
                                    <p:anim calcmode="lin" valueType="num">
                                      <p:cBhvr>
                                        <p:cTn id="61" dur="1000" fill="hold"/>
                                        <p:tgtEl>
                                          <p:spTgt spid="88">
                                            <p:txEl>
                                              <p:pRg st="3" end="3"/>
                                            </p:txEl>
                                          </p:spTgt>
                                        </p:tgtEl>
                                        <p:attrNameLst>
                                          <p:attrName>ppt_x</p:attrName>
                                        </p:attrNameLst>
                                      </p:cBhvr>
                                      <p:tavLst>
                                        <p:tav tm="0">
                                          <p:val>
                                            <p:strVal val="#ppt_x"/>
                                          </p:val>
                                        </p:tav>
                                        <p:tav tm="100000">
                                          <p:val>
                                            <p:strVal val="#ppt_x"/>
                                          </p:val>
                                        </p:tav>
                                      </p:tavLst>
                                    </p:anim>
                                    <p:anim calcmode="lin" valueType="num">
                                      <p:cBhvr>
                                        <p:cTn id="62" dur="1000" fill="hold"/>
                                        <p:tgtEl>
                                          <p:spTgt spid="8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88">
                                            <p:txEl>
                                              <p:pRg st="4" end="4"/>
                                            </p:txEl>
                                          </p:spTgt>
                                        </p:tgtEl>
                                        <p:attrNameLst>
                                          <p:attrName>style.visibility</p:attrName>
                                        </p:attrNameLst>
                                      </p:cBhvr>
                                      <p:to>
                                        <p:strVal val="visible"/>
                                      </p:to>
                                    </p:set>
                                    <p:animEffect transition="in" filter="fade">
                                      <p:cBhvr>
                                        <p:cTn id="67" dur="1000"/>
                                        <p:tgtEl>
                                          <p:spTgt spid="88">
                                            <p:txEl>
                                              <p:pRg st="4" end="4"/>
                                            </p:txEl>
                                          </p:spTgt>
                                        </p:tgtEl>
                                      </p:cBhvr>
                                    </p:animEffect>
                                    <p:anim calcmode="lin" valueType="num">
                                      <p:cBhvr>
                                        <p:cTn id="68" dur="1000" fill="hold"/>
                                        <p:tgtEl>
                                          <p:spTgt spid="88">
                                            <p:txEl>
                                              <p:pRg st="4" end="4"/>
                                            </p:txEl>
                                          </p:spTgt>
                                        </p:tgtEl>
                                        <p:attrNameLst>
                                          <p:attrName>ppt_x</p:attrName>
                                        </p:attrNameLst>
                                      </p:cBhvr>
                                      <p:tavLst>
                                        <p:tav tm="0">
                                          <p:val>
                                            <p:strVal val="#ppt_x"/>
                                          </p:val>
                                        </p:tav>
                                        <p:tav tm="100000">
                                          <p:val>
                                            <p:strVal val="#ppt_x"/>
                                          </p:val>
                                        </p:tav>
                                      </p:tavLst>
                                    </p:anim>
                                    <p:anim calcmode="lin" valueType="num">
                                      <p:cBhvr>
                                        <p:cTn id="69" dur="1000" fill="hold"/>
                                        <p:tgtEl>
                                          <p:spTgt spid="8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p:spPr>
        <p:txBody>
          <a:bodyPr/>
          <a:lstStyle/>
          <a:p>
            <a:r>
              <a:rPr lang="en-US" altLang="zh-CN" dirty="0"/>
              <a:t>01 </a:t>
            </a:r>
            <a:r>
              <a:rPr lang="zh-CN" altLang="en-US" dirty="0"/>
              <a:t>内存与地址</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303947" y="72410"/>
            <a:ext cx="1566454" cy="369332"/>
          </a:xfrm>
        </p:spPr>
        <p:txBody>
          <a:bodyPr/>
          <a:lstStyle/>
          <a:p>
            <a:r>
              <a:rPr lang="en-US" altLang="zh-CN" dirty="0"/>
              <a:t>02 </a:t>
            </a:r>
            <a:r>
              <a:rPr lang="zh-CN" altLang="en-US" dirty="0"/>
              <a:t>连续内存</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183209" y="72410"/>
            <a:ext cx="1822935" cy="369332"/>
          </a:xfrm>
        </p:spPr>
        <p:txBody>
          <a:bodyPr/>
          <a:lstStyle/>
          <a:p>
            <a:r>
              <a:rPr lang="en-US" altLang="zh-CN" dirty="0"/>
              <a:t>03 </a:t>
            </a:r>
            <a:r>
              <a:rPr lang="zh-CN" altLang="en-US" dirty="0"/>
              <a:t>非连续内存</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63651"/>
            <a:ext cx="1566454" cy="369332"/>
          </a:xfrm>
        </p:spPr>
        <p:txBody>
          <a:bodyPr/>
          <a:lstStyle/>
          <a:p>
            <a:r>
              <a:rPr lang="en-US" altLang="zh-CN" dirty="0"/>
              <a:t>04 </a:t>
            </a:r>
            <a:r>
              <a:rPr lang="zh-CN" altLang="en-US" dirty="0"/>
              <a:t>虚拟内存</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59861"/>
            <a:ext cx="2079415" cy="369332"/>
          </a:xfrm>
        </p:spPr>
        <p:txBody>
          <a:bodyPr/>
          <a:lstStyle/>
          <a:p>
            <a:r>
              <a:rPr lang="en-US" altLang="zh-CN" dirty="0"/>
              <a:t>05 </a:t>
            </a:r>
            <a:r>
              <a:rPr lang="zh-CN" altLang="en-US" dirty="0"/>
              <a:t>页面置换算法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2236510" cy="535531"/>
          </a:xfrm>
        </p:spPr>
        <p:txBody>
          <a:bodyPr/>
          <a:lstStyle/>
          <a:p>
            <a:pPr marL="0" indent="0">
              <a:buNone/>
            </a:pPr>
            <a:r>
              <a:rPr lang="zh-CN" altLang="en-US" dirty="0"/>
              <a:t>存储的层次</a:t>
            </a:r>
          </a:p>
        </p:txBody>
      </p:sp>
      <p:pic>
        <p:nvPicPr>
          <p:cNvPr id="10" name="图片 9">
            <a:extLst>
              <a:ext uri="{FF2B5EF4-FFF2-40B4-BE49-F238E27FC236}">
                <a16:creationId xmlns:a16="http://schemas.microsoft.com/office/drawing/2014/main" id="{4599FBDF-8057-4042-B884-0A13F12ABBF1}"/>
              </a:ext>
            </a:extLst>
          </p:cNvPr>
          <p:cNvPicPr>
            <a:picLocks noChangeAspect="1"/>
          </p:cNvPicPr>
          <p:nvPr/>
        </p:nvPicPr>
        <p:blipFill>
          <a:blip r:embed="rId2"/>
          <a:stretch>
            <a:fillRect/>
          </a:stretch>
        </p:blipFill>
        <p:spPr>
          <a:xfrm>
            <a:off x="2213367" y="1755263"/>
            <a:ext cx="2025690" cy="2323169"/>
          </a:xfrm>
          <a:prstGeom prst="rect">
            <a:avLst/>
          </a:prstGeom>
        </p:spPr>
      </p:pic>
      <p:pic>
        <p:nvPicPr>
          <p:cNvPr id="11" name="图片 10">
            <a:extLst>
              <a:ext uri="{FF2B5EF4-FFF2-40B4-BE49-F238E27FC236}">
                <a16:creationId xmlns:a16="http://schemas.microsoft.com/office/drawing/2014/main" id="{0B3C1454-3A6B-4562-8C8D-502F9C276E6A}"/>
              </a:ext>
            </a:extLst>
          </p:cNvPr>
          <p:cNvPicPr>
            <a:picLocks noChangeAspect="1"/>
          </p:cNvPicPr>
          <p:nvPr/>
        </p:nvPicPr>
        <p:blipFill>
          <a:blip r:embed="rId3"/>
          <a:stretch>
            <a:fillRect/>
          </a:stretch>
        </p:blipFill>
        <p:spPr>
          <a:xfrm>
            <a:off x="1552027" y="2809506"/>
            <a:ext cx="8837987" cy="2323169"/>
          </a:xfrm>
          <a:prstGeom prst="rect">
            <a:avLst/>
          </a:prstGeom>
        </p:spPr>
      </p:pic>
      <p:pic>
        <p:nvPicPr>
          <p:cNvPr id="12" name="图片 11">
            <a:extLst>
              <a:ext uri="{FF2B5EF4-FFF2-40B4-BE49-F238E27FC236}">
                <a16:creationId xmlns:a16="http://schemas.microsoft.com/office/drawing/2014/main" id="{6B725C4A-CBFE-46C3-962E-6053BF03BBCF}"/>
              </a:ext>
            </a:extLst>
          </p:cNvPr>
          <p:cNvPicPr>
            <a:picLocks noChangeAspect="1"/>
          </p:cNvPicPr>
          <p:nvPr/>
        </p:nvPicPr>
        <p:blipFill>
          <a:blip r:embed="rId4"/>
          <a:stretch>
            <a:fillRect/>
          </a:stretch>
        </p:blipFill>
        <p:spPr>
          <a:xfrm>
            <a:off x="1793396" y="4465159"/>
            <a:ext cx="7947198" cy="1885049"/>
          </a:xfrm>
          <a:prstGeom prst="rect">
            <a:avLst/>
          </a:prstGeom>
        </p:spPr>
      </p:pic>
      <p:pic>
        <p:nvPicPr>
          <p:cNvPr id="13" name="图片 12">
            <a:extLst>
              <a:ext uri="{FF2B5EF4-FFF2-40B4-BE49-F238E27FC236}">
                <a16:creationId xmlns:a16="http://schemas.microsoft.com/office/drawing/2014/main" id="{53B96157-D96A-417E-979F-1687D691D9B3}"/>
              </a:ext>
            </a:extLst>
          </p:cNvPr>
          <p:cNvPicPr>
            <a:picLocks noChangeAspect="1"/>
          </p:cNvPicPr>
          <p:nvPr/>
        </p:nvPicPr>
        <p:blipFill>
          <a:blip r:embed="rId5"/>
          <a:stretch>
            <a:fillRect/>
          </a:stretch>
        </p:blipFill>
        <p:spPr>
          <a:xfrm>
            <a:off x="5621029" y="2094068"/>
            <a:ext cx="2242971" cy="4348148"/>
          </a:xfrm>
          <a:prstGeom prst="rect">
            <a:avLst/>
          </a:prstGeom>
        </p:spPr>
      </p:pic>
    </p:spTree>
    <p:extLst>
      <p:ext uri="{BB962C8B-B14F-4D97-AF65-F5344CB8AC3E}">
        <p14:creationId xmlns:p14="http://schemas.microsoft.com/office/powerpoint/2010/main" val="49248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p:spPr>
        <p:txBody>
          <a:bodyPr/>
          <a:lstStyle/>
          <a:p>
            <a:r>
              <a:rPr lang="en-US" altLang="zh-CN" dirty="0"/>
              <a:t>01 </a:t>
            </a:r>
            <a:r>
              <a:rPr lang="zh-CN" altLang="en-US" dirty="0"/>
              <a:t>内存与地址</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303947" y="72410"/>
            <a:ext cx="1566454" cy="369332"/>
          </a:xfrm>
        </p:spPr>
        <p:txBody>
          <a:bodyPr/>
          <a:lstStyle/>
          <a:p>
            <a:r>
              <a:rPr lang="en-US" altLang="zh-CN" dirty="0"/>
              <a:t>02 </a:t>
            </a:r>
            <a:r>
              <a:rPr lang="zh-CN" altLang="en-US" dirty="0"/>
              <a:t>连续内存</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183209" y="72410"/>
            <a:ext cx="1822935" cy="369332"/>
          </a:xfrm>
        </p:spPr>
        <p:txBody>
          <a:bodyPr/>
          <a:lstStyle/>
          <a:p>
            <a:r>
              <a:rPr lang="en-US" altLang="zh-CN" dirty="0"/>
              <a:t>03 </a:t>
            </a:r>
            <a:r>
              <a:rPr lang="zh-CN" altLang="en-US" dirty="0"/>
              <a:t>非连续内存</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虚拟内存</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页面置换算法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1826141" cy="535531"/>
          </a:xfrm>
        </p:spPr>
        <p:txBody>
          <a:bodyPr/>
          <a:lstStyle/>
          <a:p>
            <a:pPr marL="0" indent="0">
              <a:buNone/>
            </a:pPr>
            <a:r>
              <a:rPr lang="zh-CN" altLang="en-US" dirty="0"/>
              <a:t>存储管理</a:t>
            </a:r>
          </a:p>
        </p:txBody>
      </p:sp>
      <p:pic>
        <p:nvPicPr>
          <p:cNvPr id="8" name="图片 7">
            <a:extLst>
              <a:ext uri="{FF2B5EF4-FFF2-40B4-BE49-F238E27FC236}">
                <a16:creationId xmlns:a16="http://schemas.microsoft.com/office/drawing/2014/main" id="{9AA734A4-6455-4759-B082-70BF09600392}"/>
              </a:ext>
            </a:extLst>
          </p:cNvPr>
          <p:cNvPicPr>
            <a:picLocks noChangeAspect="1"/>
          </p:cNvPicPr>
          <p:nvPr/>
        </p:nvPicPr>
        <p:blipFill>
          <a:blip r:embed="rId2"/>
          <a:stretch>
            <a:fillRect/>
          </a:stretch>
        </p:blipFill>
        <p:spPr>
          <a:xfrm>
            <a:off x="1484836" y="5835176"/>
            <a:ext cx="9222328" cy="1162164"/>
          </a:xfrm>
          <a:prstGeom prst="rect">
            <a:avLst/>
          </a:prstGeom>
        </p:spPr>
      </p:pic>
      <p:pic>
        <p:nvPicPr>
          <p:cNvPr id="9" name="图片 8">
            <a:extLst>
              <a:ext uri="{FF2B5EF4-FFF2-40B4-BE49-F238E27FC236}">
                <a16:creationId xmlns:a16="http://schemas.microsoft.com/office/drawing/2014/main" id="{5CD9AC2C-9706-4295-8EA8-78D38381FCE2}"/>
              </a:ext>
            </a:extLst>
          </p:cNvPr>
          <p:cNvPicPr>
            <a:picLocks noChangeAspect="1"/>
          </p:cNvPicPr>
          <p:nvPr/>
        </p:nvPicPr>
        <p:blipFill>
          <a:blip r:embed="rId3"/>
          <a:stretch>
            <a:fillRect/>
          </a:stretch>
        </p:blipFill>
        <p:spPr>
          <a:xfrm>
            <a:off x="1379994" y="1366268"/>
            <a:ext cx="3932235" cy="3217283"/>
          </a:xfrm>
          <a:prstGeom prst="rect">
            <a:avLst/>
          </a:prstGeom>
        </p:spPr>
      </p:pic>
      <p:pic>
        <p:nvPicPr>
          <p:cNvPr id="41" name="图片 40">
            <a:extLst>
              <a:ext uri="{FF2B5EF4-FFF2-40B4-BE49-F238E27FC236}">
                <a16:creationId xmlns:a16="http://schemas.microsoft.com/office/drawing/2014/main" id="{2128F09C-A7FD-414A-AC89-55B170B5C33B}"/>
              </a:ext>
            </a:extLst>
          </p:cNvPr>
          <p:cNvPicPr>
            <a:picLocks noChangeAspect="1"/>
          </p:cNvPicPr>
          <p:nvPr/>
        </p:nvPicPr>
        <p:blipFill>
          <a:blip r:embed="rId4"/>
          <a:stretch>
            <a:fillRect/>
          </a:stretch>
        </p:blipFill>
        <p:spPr>
          <a:xfrm>
            <a:off x="1256054" y="4631824"/>
            <a:ext cx="9679892" cy="1155079"/>
          </a:xfrm>
          <a:prstGeom prst="rect">
            <a:avLst/>
          </a:prstGeom>
        </p:spPr>
      </p:pic>
      <p:pic>
        <p:nvPicPr>
          <p:cNvPr id="43" name="图片 42">
            <a:extLst>
              <a:ext uri="{FF2B5EF4-FFF2-40B4-BE49-F238E27FC236}">
                <a16:creationId xmlns:a16="http://schemas.microsoft.com/office/drawing/2014/main" id="{7BD13854-B7A2-4809-BFA9-0CC1D91A18AD}"/>
              </a:ext>
            </a:extLst>
          </p:cNvPr>
          <p:cNvPicPr>
            <a:picLocks noChangeAspect="1"/>
          </p:cNvPicPr>
          <p:nvPr/>
        </p:nvPicPr>
        <p:blipFill>
          <a:blip r:embed="rId5"/>
          <a:stretch>
            <a:fillRect/>
          </a:stretch>
        </p:blipFill>
        <p:spPr>
          <a:xfrm>
            <a:off x="1484836" y="5835175"/>
            <a:ext cx="3544364" cy="534467"/>
          </a:xfrm>
          <a:prstGeom prst="rect">
            <a:avLst/>
          </a:prstGeom>
        </p:spPr>
      </p:pic>
      <p:pic>
        <p:nvPicPr>
          <p:cNvPr id="45" name="图片 44">
            <a:extLst>
              <a:ext uri="{FF2B5EF4-FFF2-40B4-BE49-F238E27FC236}">
                <a16:creationId xmlns:a16="http://schemas.microsoft.com/office/drawing/2014/main" id="{B5192019-95AC-4296-95CD-91712314B1E3}"/>
              </a:ext>
            </a:extLst>
          </p:cNvPr>
          <p:cNvPicPr>
            <a:picLocks noChangeAspect="1"/>
          </p:cNvPicPr>
          <p:nvPr/>
        </p:nvPicPr>
        <p:blipFill>
          <a:blip r:embed="rId6"/>
          <a:stretch>
            <a:fillRect/>
          </a:stretch>
        </p:blipFill>
        <p:spPr>
          <a:xfrm>
            <a:off x="5520122" y="5846062"/>
            <a:ext cx="5187042" cy="545016"/>
          </a:xfrm>
          <a:prstGeom prst="rect">
            <a:avLst/>
          </a:prstGeom>
        </p:spPr>
      </p:pic>
      <p:sp>
        <p:nvSpPr>
          <p:cNvPr id="46" name="文本框 45">
            <a:extLst>
              <a:ext uri="{FF2B5EF4-FFF2-40B4-BE49-F238E27FC236}">
                <a16:creationId xmlns:a16="http://schemas.microsoft.com/office/drawing/2014/main" id="{EDA35AF1-2861-47A1-BA45-72C495B67C2B}"/>
              </a:ext>
            </a:extLst>
          </p:cNvPr>
          <p:cNvSpPr txBox="1"/>
          <p:nvPr/>
        </p:nvSpPr>
        <p:spPr>
          <a:xfrm>
            <a:off x="6557824" y="613737"/>
            <a:ext cx="4378122" cy="4457823"/>
          </a:xfrm>
          <a:prstGeom prst="rect">
            <a:avLst/>
          </a:prstGeom>
          <a:noFill/>
        </p:spPr>
        <p:txBody>
          <a:bodyPr wrap="none" rtlCol="0">
            <a:spAutoFit/>
          </a:bodyPr>
          <a:lstStyle/>
          <a:p>
            <a:pPr marL="342900" indent="-342900" algn="l">
              <a:lnSpc>
                <a:spcPct val="150000"/>
              </a:lnSpc>
              <a:buFont typeface="Wingdings" panose="05000000000000000000" pitchFamily="2" charset="2"/>
              <a:buChar char="Ø"/>
            </a:pPr>
            <a:r>
              <a:rPr lang="zh-CN" altLang="en-US" sz="2400" b="1" dirty="0"/>
              <a:t>抽象</a:t>
            </a:r>
            <a:endParaRPr lang="en-US" altLang="zh-CN" sz="2400" b="1" dirty="0"/>
          </a:p>
          <a:p>
            <a:pPr marL="800089" lvl="1" indent="-342900">
              <a:lnSpc>
                <a:spcPct val="150000"/>
              </a:lnSpc>
              <a:buFont typeface="Wingdings" panose="05000000000000000000" pitchFamily="2" charset="2"/>
              <a:buChar char="Ø"/>
            </a:pPr>
            <a:r>
              <a:rPr lang="zh-CN" altLang="en-US" sz="2400" b="1" dirty="0"/>
              <a:t>物理地址→逻辑地址</a:t>
            </a:r>
            <a:endParaRPr lang="en-US" altLang="zh-CN" sz="2400" b="1" dirty="0"/>
          </a:p>
          <a:p>
            <a:pPr marL="342900" indent="-342900">
              <a:lnSpc>
                <a:spcPct val="150000"/>
              </a:lnSpc>
              <a:buFont typeface="Wingdings" panose="05000000000000000000" pitchFamily="2" charset="2"/>
              <a:buChar char="Ø"/>
            </a:pPr>
            <a:r>
              <a:rPr lang="zh-CN" altLang="en-US" sz="2400" b="1" dirty="0"/>
              <a:t>保护</a:t>
            </a:r>
            <a:endParaRPr lang="en-US" altLang="zh-CN" sz="2400" b="1" dirty="0"/>
          </a:p>
          <a:p>
            <a:pPr marL="800089" lvl="1" indent="-342900">
              <a:lnSpc>
                <a:spcPct val="150000"/>
              </a:lnSpc>
              <a:buFont typeface="Wingdings" panose="05000000000000000000" pitchFamily="2" charset="2"/>
              <a:buChar char="Ø"/>
            </a:pPr>
            <a:r>
              <a:rPr lang="zh-CN" altLang="en-US" sz="2400" b="1" dirty="0"/>
              <a:t>进程享有独立的地址空间</a:t>
            </a:r>
            <a:endParaRPr lang="en-US" altLang="zh-CN" sz="2400" b="1" dirty="0"/>
          </a:p>
          <a:p>
            <a:pPr marL="342900" indent="-342900">
              <a:lnSpc>
                <a:spcPct val="150000"/>
              </a:lnSpc>
              <a:buFont typeface="Wingdings" panose="05000000000000000000" pitchFamily="2" charset="2"/>
              <a:buChar char="Ø"/>
            </a:pPr>
            <a:r>
              <a:rPr lang="zh-CN" altLang="en-US" sz="2400" b="1" dirty="0"/>
              <a:t>共享</a:t>
            </a:r>
            <a:endParaRPr lang="en-US" altLang="zh-CN" sz="2400" b="1" dirty="0"/>
          </a:p>
          <a:p>
            <a:pPr marL="800089" lvl="1" indent="-342900">
              <a:lnSpc>
                <a:spcPct val="150000"/>
              </a:lnSpc>
              <a:buFont typeface="Wingdings" panose="05000000000000000000" pitchFamily="2" charset="2"/>
              <a:buChar char="Ø"/>
            </a:pPr>
            <a:r>
              <a:rPr lang="zh-CN" altLang="en-US" sz="2400" b="1" dirty="0"/>
              <a:t>访问相同的内存区域</a:t>
            </a:r>
            <a:endParaRPr lang="en-US" altLang="zh-CN" sz="2400" b="1" dirty="0"/>
          </a:p>
          <a:p>
            <a:pPr marL="342900" indent="-342900">
              <a:lnSpc>
                <a:spcPct val="150000"/>
              </a:lnSpc>
              <a:buFont typeface="Wingdings" panose="05000000000000000000" pitchFamily="2" charset="2"/>
              <a:buChar char="Ø"/>
            </a:pPr>
            <a:r>
              <a:rPr lang="zh-CN" altLang="en-US" sz="2400" b="1" dirty="0"/>
              <a:t>虚拟化</a:t>
            </a:r>
            <a:endParaRPr lang="en-US" altLang="zh-CN" sz="2400" b="1" dirty="0"/>
          </a:p>
          <a:p>
            <a:pPr marL="800089" lvl="1" indent="-342900">
              <a:lnSpc>
                <a:spcPct val="150000"/>
              </a:lnSpc>
              <a:buFont typeface="Wingdings" panose="05000000000000000000" pitchFamily="2" charset="2"/>
              <a:buChar char="Ø"/>
            </a:pPr>
            <a:r>
              <a:rPr lang="zh-CN" altLang="en-US" sz="2400" b="1" dirty="0"/>
              <a:t>获得更大的地址空间</a:t>
            </a:r>
          </a:p>
        </p:txBody>
      </p:sp>
    </p:spTree>
    <p:extLst>
      <p:ext uri="{BB962C8B-B14F-4D97-AF65-F5344CB8AC3E}">
        <p14:creationId xmlns:p14="http://schemas.microsoft.com/office/powerpoint/2010/main" val="150546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heel(2)">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additive="base">
                                        <p:cTn id="17" dur="1000" fill="hold"/>
                                        <p:tgtEl>
                                          <p:spTgt spid="41"/>
                                        </p:tgtEl>
                                        <p:attrNameLst>
                                          <p:attrName>ppt_x</p:attrName>
                                        </p:attrNameLst>
                                      </p:cBhvr>
                                      <p:tavLst>
                                        <p:tav tm="0">
                                          <p:val>
                                            <p:strVal val="0-#ppt_w/2"/>
                                          </p:val>
                                        </p:tav>
                                        <p:tav tm="100000">
                                          <p:val>
                                            <p:strVal val="#ppt_x"/>
                                          </p:val>
                                        </p:tav>
                                      </p:tavLst>
                                    </p:anim>
                                    <p:anim calcmode="lin" valueType="num">
                                      <p:cBhvr additive="base">
                                        <p:cTn id="18" dur="10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randombar(horizontal)">
                                      <p:cBhvr>
                                        <p:cTn id="23" dur="500"/>
                                        <p:tgtEl>
                                          <p:spTgt spid="43"/>
                                        </p:tgtEl>
                                      </p:cBhvr>
                                    </p:animEffect>
                                  </p:childTnLst>
                                </p:cTn>
                              </p:par>
                              <p:par>
                                <p:cTn id="24" presetID="14" presetClass="entr" presetSubtype="10" fill="hold" nodeType="with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randombar(horizontal)">
                                      <p:cBhvr>
                                        <p:cTn id="26" dur="500"/>
                                        <p:tgtEl>
                                          <p:spTgt spid="45"/>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46">
                                            <p:txEl>
                                              <p:pRg st="0" end="0"/>
                                            </p:txEl>
                                          </p:spTgt>
                                        </p:tgtEl>
                                        <p:attrNameLst>
                                          <p:attrName>style.visibility</p:attrName>
                                        </p:attrNameLst>
                                      </p:cBhvr>
                                      <p:to>
                                        <p:strVal val="visible"/>
                                      </p:to>
                                    </p:set>
                                    <p:animEffect transition="in" filter="fade">
                                      <p:cBhvr>
                                        <p:cTn id="31" dur="1000"/>
                                        <p:tgtEl>
                                          <p:spTgt spid="46">
                                            <p:txEl>
                                              <p:pRg st="0" end="0"/>
                                            </p:txEl>
                                          </p:spTgt>
                                        </p:tgtEl>
                                      </p:cBhvr>
                                    </p:animEffect>
                                    <p:anim calcmode="lin" valueType="num">
                                      <p:cBhvr>
                                        <p:cTn id="32" dur="1000" fill="hold"/>
                                        <p:tgtEl>
                                          <p:spTgt spid="46">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46">
                                            <p:txEl>
                                              <p:pRg st="0" end="0"/>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46">
                                            <p:txEl>
                                              <p:pRg st="1" end="1"/>
                                            </p:txEl>
                                          </p:spTgt>
                                        </p:tgtEl>
                                        <p:attrNameLst>
                                          <p:attrName>style.visibility</p:attrName>
                                        </p:attrNameLst>
                                      </p:cBhvr>
                                      <p:to>
                                        <p:strVal val="visible"/>
                                      </p:to>
                                    </p:set>
                                    <p:animEffect transition="in" filter="fade">
                                      <p:cBhvr>
                                        <p:cTn id="36" dur="1000"/>
                                        <p:tgtEl>
                                          <p:spTgt spid="46">
                                            <p:txEl>
                                              <p:pRg st="1" end="1"/>
                                            </p:txEl>
                                          </p:spTgt>
                                        </p:tgtEl>
                                      </p:cBhvr>
                                    </p:animEffect>
                                    <p:anim calcmode="lin" valueType="num">
                                      <p:cBhvr>
                                        <p:cTn id="37" dur="1000" fill="hold"/>
                                        <p:tgtEl>
                                          <p:spTgt spid="46">
                                            <p:txEl>
                                              <p:pRg st="1" end="1"/>
                                            </p:txEl>
                                          </p:spTgt>
                                        </p:tgtEl>
                                        <p:attrNameLst>
                                          <p:attrName>ppt_x</p:attrName>
                                        </p:attrNameLst>
                                      </p:cBhvr>
                                      <p:tavLst>
                                        <p:tav tm="0">
                                          <p:val>
                                            <p:strVal val="#ppt_x"/>
                                          </p:val>
                                        </p:tav>
                                        <p:tav tm="100000">
                                          <p:val>
                                            <p:strVal val="#ppt_x"/>
                                          </p:val>
                                        </p:tav>
                                      </p:tavLst>
                                    </p:anim>
                                    <p:anim calcmode="lin" valueType="num">
                                      <p:cBhvr>
                                        <p:cTn id="38" dur="1000" fill="hold"/>
                                        <p:tgtEl>
                                          <p:spTgt spid="4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46">
                                            <p:txEl>
                                              <p:pRg st="2" end="2"/>
                                            </p:txEl>
                                          </p:spTgt>
                                        </p:tgtEl>
                                        <p:attrNameLst>
                                          <p:attrName>style.visibility</p:attrName>
                                        </p:attrNameLst>
                                      </p:cBhvr>
                                      <p:to>
                                        <p:strVal val="visible"/>
                                      </p:to>
                                    </p:set>
                                    <p:animEffect transition="in" filter="fade">
                                      <p:cBhvr>
                                        <p:cTn id="43" dur="1000"/>
                                        <p:tgtEl>
                                          <p:spTgt spid="46">
                                            <p:txEl>
                                              <p:pRg st="2" end="2"/>
                                            </p:txEl>
                                          </p:spTgt>
                                        </p:tgtEl>
                                      </p:cBhvr>
                                    </p:animEffect>
                                    <p:anim calcmode="lin" valueType="num">
                                      <p:cBhvr>
                                        <p:cTn id="44" dur="1000" fill="hold"/>
                                        <p:tgtEl>
                                          <p:spTgt spid="46">
                                            <p:txEl>
                                              <p:pRg st="2" end="2"/>
                                            </p:txEl>
                                          </p:spTgt>
                                        </p:tgtEl>
                                        <p:attrNameLst>
                                          <p:attrName>ppt_x</p:attrName>
                                        </p:attrNameLst>
                                      </p:cBhvr>
                                      <p:tavLst>
                                        <p:tav tm="0">
                                          <p:val>
                                            <p:strVal val="#ppt_x"/>
                                          </p:val>
                                        </p:tav>
                                        <p:tav tm="100000">
                                          <p:val>
                                            <p:strVal val="#ppt_x"/>
                                          </p:val>
                                        </p:tav>
                                      </p:tavLst>
                                    </p:anim>
                                    <p:anim calcmode="lin" valueType="num">
                                      <p:cBhvr>
                                        <p:cTn id="45" dur="1000" fill="hold"/>
                                        <p:tgtEl>
                                          <p:spTgt spid="46">
                                            <p:txEl>
                                              <p:pRg st="2" end="2"/>
                                            </p:txEl>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6">
                                            <p:txEl>
                                              <p:pRg st="3" end="3"/>
                                            </p:txEl>
                                          </p:spTgt>
                                        </p:tgtEl>
                                        <p:attrNameLst>
                                          <p:attrName>style.visibility</p:attrName>
                                        </p:attrNameLst>
                                      </p:cBhvr>
                                      <p:to>
                                        <p:strVal val="visible"/>
                                      </p:to>
                                    </p:set>
                                    <p:animEffect transition="in" filter="fade">
                                      <p:cBhvr>
                                        <p:cTn id="48" dur="1000"/>
                                        <p:tgtEl>
                                          <p:spTgt spid="46">
                                            <p:txEl>
                                              <p:pRg st="3" end="3"/>
                                            </p:txEl>
                                          </p:spTgt>
                                        </p:tgtEl>
                                      </p:cBhvr>
                                    </p:animEffect>
                                    <p:anim calcmode="lin" valueType="num">
                                      <p:cBhvr>
                                        <p:cTn id="49" dur="1000" fill="hold"/>
                                        <p:tgtEl>
                                          <p:spTgt spid="46">
                                            <p:txEl>
                                              <p:pRg st="3" end="3"/>
                                            </p:txEl>
                                          </p:spTgt>
                                        </p:tgtEl>
                                        <p:attrNameLst>
                                          <p:attrName>ppt_x</p:attrName>
                                        </p:attrNameLst>
                                      </p:cBhvr>
                                      <p:tavLst>
                                        <p:tav tm="0">
                                          <p:val>
                                            <p:strVal val="#ppt_x"/>
                                          </p:val>
                                        </p:tav>
                                        <p:tav tm="100000">
                                          <p:val>
                                            <p:strVal val="#ppt_x"/>
                                          </p:val>
                                        </p:tav>
                                      </p:tavLst>
                                    </p:anim>
                                    <p:anim calcmode="lin" valueType="num">
                                      <p:cBhvr>
                                        <p:cTn id="50" dur="1000" fill="hold"/>
                                        <p:tgtEl>
                                          <p:spTgt spid="4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46">
                                            <p:txEl>
                                              <p:pRg st="4" end="4"/>
                                            </p:txEl>
                                          </p:spTgt>
                                        </p:tgtEl>
                                        <p:attrNameLst>
                                          <p:attrName>style.visibility</p:attrName>
                                        </p:attrNameLst>
                                      </p:cBhvr>
                                      <p:to>
                                        <p:strVal val="visible"/>
                                      </p:to>
                                    </p:set>
                                    <p:animEffect transition="in" filter="fade">
                                      <p:cBhvr>
                                        <p:cTn id="55" dur="1000"/>
                                        <p:tgtEl>
                                          <p:spTgt spid="46">
                                            <p:txEl>
                                              <p:pRg st="4" end="4"/>
                                            </p:txEl>
                                          </p:spTgt>
                                        </p:tgtEl>
                                      </p:cBhvr>
                                    </p:animEffect>
                                    <p:anim calcmode="lin" valueType="num">
                                      <p:cBhvr>
                                        <p:cTn id="56" dur="1000" fill="hold"/>
                                        <p:tgtEl>
                                          <p:spTgt spid="46">
                                            <p:txEl>
                                              <p:pRg st="4" end="4"/>
                                            </p:txEl>
                                          </p:spTgt>
                                        </p:tgtEl>
                                        <p:attrNameLst>
                                          <p:attrName>ppt_x</p:attrName>
                                        </p:attrNameLst>
                                      </p:cBhvr>
                                      <p:tavLst>
                                        <p:tav tm="0">
                                          <p:val>
                                            <p:strVal val="#ppt_x"/>
                                          </p:val>
                                        </p:tav>
                                        <p:tav tm="100000">
                                          <p:val>
                                            <p:strVal val="#ppt_x"/>
                                          </p:val>
                                        </p:tav>
                                      </p:tavLst>
                                    </p:anim>
                                    <p:anim calcmode="lin" valueType="num">
                                      <p:cBhvr>
                                        <p:cTn id="57" dur="1000" fill="hold"/>
                                        <p:tgtEl>
                                          <p:spTgt spid="46">
                                            <p:txEl>
                                              <p:pRg st="4" end="4"/>
                                            </p:txEl>
                                          </p:spTgt>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46">
                                            <p:txEl>
                                              <p:pRg st="5" end="5"/>
                                            </p:txEl>
                                          </p:spTgt>
                                        </p:tgtEl>
                                        <p:attrNameLst>
                                          <p:attrName>style.visibility</p:attrName>
                                        </p:attrNameLst>
                                      </p:cBhvr>
                                      <p:to>
                                        <p:strVal val="visible"/>
                                      </p:to>
                                    </p:set>
                                    <p:animEffect transition="in" filter="fade">
                                      <p:cBhvr>
                                        <p:cTn id="60" dur="1000"/>
                                        <p:tgtEl>
                                          <p:spTgt spid="46">
                                            <p:txEl>
                                              <p:pRg st="5" end="5"/>
                                            </p:txEl>
                                          </p:spTgt>
                                        </p:tgtEl>
                                      </p:cBhvr>
                                    </p:animEffect>
                                    <p:anim calcmode="lin" valueType="num">
                                      <p:cBhvr>
                                        <p:cTn id="61" dur="1000" fill="hold"/>
                                        <p:tgtEl>
                                          <p:spTgt spid="46">
                                            <p:txEl>
                                              <p:pRg st="5" end="5"/>
                                            </p:txEl>
                                          </p:spTgt>
                                        </p:tgtEl>
                                        <p:attrNameLst>
                                          <p:attrName>ppt_x</p:attrName>
                                        </p:attrNameLst>
                                      </p:cBhvr>
                                      <p:tavLst>
                                        <p:tav tm="0">
                                          <p:val>
                                            <p:strVal val="#ppt_x"/>
                                          </p:val>
                                        </p:tav>
                                        <p:tav tm="100000">
                                          <p:val>
                                            <p:strVal val="#ppt_x"/>
                                          </p:val>
                                        </p:tav>
                                      </p:tavLst>
                                    </p:anim>
                                    <p:anim calcmode="lin" valueType="num">
                                      <p:cBhvr>
                                        <p:cTn id="62" dur="1000" fill="hold"/>
                                        <p:tgtEl>
                                          <p:spTgt spid="4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46">
                                            <p:txEl>
                                              <p:pRg st="6" end="6"/>
                                            </p:txEl>
                                          </p:spTgt>
                                        </p:tgtEl>
                                        <p:attrNameLst>
                                          <p:attrName>style.visibility</p:attrName>
                                        </p:attrNameLst>
                                      </p:cBhvr>
                                      <p:to>
                                        <p:strVal val="visible"/>
                                      </p:to>
                                    </p:set>
                                    <p:animEffect transition="in" filter="fade">
                                      <p:cBhvr>
                                        <p:cTn id="67" dur="1000"/>
                                        <p:tgtEl>
                                          <p:spTgt spid="46">
                                            <p:txEl>
                                              <p:pRg st="6" end="6"/>
                                            </p:txEl>
                                          </p:spTgt>
                                        </p:tgtEl>
                                      </p:cBhvr>
                                    </p:animEffect>
                                    <p:anim calcmode="lin" valueType="num">
                                      <p:cBhvr>
                                        <p:cTn id="68" dur="1000" fill="hold"/>
                                        <p:tgtEl>
                                          <p:spTgt spid="46">
                                            <p:txEl>
                                              <p:pRg st="6" end="6"/>
                                            </p:txEl>
                                          </p:spTgt>
                                        </p:tgtEl>
                                        <p:attrNameLst>
                                          <p:attrName>ppt_x</p:attrName>
                                        </p:attrNameLst>
                                      </p:cBhvr>
                                      <p:tavLst>
                                        <p:tav tm="0">
                                          <p:val>
                                            <p:strVal val="#ppt_x"/>
                                          </p:val>
                                        </p:tav>
                                        <p:tav tm="100000">
                                          <p:val>
                                            <p:strVal val="#ppt_x"/>
                                          </p:val>
                                        </p:tav>
                                      </p:tavLst>
                                    </p:anim>
                                    <p:anim calcmode="lin" valueType="num">
                                      <p:cBhvr>
                                        <p:cTn id="69" dur="1000" fill="hold"/>
                                        <p:tgtEl>
                                          <p:spTgt spid="46">
                                            <p:txEl>
                                              <p:pRg st="6" end="6"/>
                                            </p:txEl>
                                          </p:spTgt>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46">
                                            <p:txEl>
                                              <p:pRg st="7" end="7"/>
                                            </p:txEl>
                                          </p:spTgt>
                                        </p:tgtEl>
                                        <p:attrNameLst>
                                          <p:attrName>style.visibility</p:attrName>
                                        </p:attrNameLst>
                                      </p:cBhvr>
                                      <p:to>
                                        <p:strVal val="visible"/>
                                      </p:to>
                                    </p:set>
                                    <p:animEffect transition="in" filter="fade">
                                      <p:cBhvr>
                                        <p:cTn id="72" dur="1000"/>
                                        <p:tgtEl>
                                          <p:spTgt spid="46">
                                            <p:txEl>
                                              <p:pRg st="7" end="7"/>
                                            </p:txEl>
                                          </p:spTgt>
                                        </p:tgtEl>
                                      </p:cBhvr>
                                    </p:animEffect>
                                    <p:anim calcmode="lin" valueType="num">
                                      <p:cBhvr>
                                        <p:cTn id="73" dur="1000" fill="hold"/>
                                        <p:tgtEl>
                                          <p:spTgt spid="46">
                                            <p:txEl>
                                              <p:pRg st="7" end="7"/>
                                            </p:txEl>
                                          </p:spTgt>
                                        </p:tgtEl>
                                        <p:attrNameLst>
                                          <p:attrName>ppt_x</p:attrName>
                                        </p:attrNameLst>
                                      </p:cBhvr>
                                      <p:tavLst>
                                        <p:tav tm="0">
                                          <p:val>
                                            <p:strVal val="#ppt_x"/>
                                          </p:val>
                                        </p:tav>
                                        <p:tav tm="100000">
                                          <p:val>
                                            <p:strVal val="#ppt_x"/>
                                          </p:val>
                                        </p:tav>
                                      </p:tavLst>
                                    </p:anim>
                                    <p:anim calcmode="lin" valueType="num">
                                      <p:cBhvr>
                                        <p:cTn id="74" dur="1000" fill="hold"/>
                                        <p:tgtEl>
                                          <p:spTgt spid="46">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1551D-9C52-4CDA-BC96-C1AE232A91B0}"/>
              </a:ext>
            </a:extLst>
          </p:cNvPr>
          <p:cNvSpPr>
            <a:spLocks noGrp="1"/>
          </p:cNvSpPr>
          <p:nvPr>
            <p:ph type="body" sz="quarter" idx="10"/>
          </p:nvPr>
        </p:nvSpPr>
        <p:spPr>
          <a:xfrm>
            <a:off x="1133856" y="72410"/>
            <a:ext cx="1857283" cy="369332"/>
          </a:xfrm>
        </p:spPr>
        <p:txBody>
          <a:bodyPr/>
          <a:lstStyle/>
          <a:p>
            <a:r>
              <a:rPr lang="en-US" altLang="zh-CN" dirty="0"/>
              <a:t>01 </a:t>
            </a:r>
            <a:r>
              <a:rPr lang="zh-CN" altLang="en-US" dirty="0"/>
              <a:t>内存与地址</a:t>
            </a:r>
          </a:p>
        </p:txBody>
      </p:sp>
      <p:sp>
        <p:nvSpPr>
          <p:cNvPr id="3" name="文本占位符 2">
            <a:extLst>
              <a:ext uri="{FF2B5EF4-FFF2-40B4-BE49-F238E27FC236}">
                <a16:creationId xmlns:a16="http://schemas.microsoft.com/office/drawing/2014/main" id="{4C787FAF-3A46-4C51-8F04-7B4B6AA28CE8}"/>
              </a:ext>
            </a:extLst>
          </p:cNvPr>
          <p:cNvSpPr>
            <a:spLocks noGrp="1"/>
          </p:cNvSpPr>
          <p:nvPr>
            <p:ph type="body" sz="quarter" idx="11"/>
          </p:nvPr>
        </p:nvSpPr>
        <p:spPr>
          <a:xfrm>
            <a:off x="3303947" y="72410"/>
            <a:ext cx="1566454" cy="369332"/>
          </a:xfrm>
        </p:spPr>
        <p:txBody>
          <a:bodyPr/>
          <a:lstStyle/>
          <a:p>
            <a:r>
              <a:rPr lang="en-US" altLang="zh-CN" dirty="0"/>
              <a:t>02 </a:t>
            </a:r>
            <a:r>
              <a:rPr lang="zh-CN" altLang="en-US" dirty="0"/>
              <a:t>连续内存</a:t>
            </a:r>
          </a:p>
        </p:txBody>
      </p:sp>
      <p:sp>
        <p:nvSpPr>
          <p:cNvPr id="4" name="文本占位符 3">
            <a:extLst>
              <a:ext uri="{FF2B5EF4-FFF2-40B4-BE49-F238E27FC236}">
                <a16:creationId xmlns:a16="http://schemas.microsoft.com/office/drawing/2014/main" id="{E2DAC093-378C-4A67-8F36-E569C554A02A}"/>
              </a:ext>
            </a:extLst>
          </p:cNvPr>
          <p:cNvSpPr>
            <a:spLocks noGrp="1"/>
          </p:cNvSpPr>
          <p:nvPr>
            <p:ph type="body" sz="quarter" idx="12"/>
          </p:nvPr>
        </p:nvSpPr>
        <p:spPr>
          <a:xfrm>
            <a:off x="5183209" y="72410"/>
            <a:ext cx="1822935" cy="369332"/>
          </a:xfrm>
        </p:spPr>
        <p:txBody>
          <a:bodyPr/>
          <a:lstStyle/>
          <a:p>
            <a:r>
              <a:rPr lang="en-US" altLang="zh-CN" dirty="0"/>
              <a:t>03 </a:t>
            </a:r>
            <a:r>
              <a:rPr lang="zh-CN" altLang="en-US" dirty="0"/>
              <a:t>非连续内存</a:t>
            </a:r>
          </a:p>
        </p:txBody>
      </p:sp>
      <p:sp>
        <p:nvSpPr>
          <p:cNvPr id="5" name="文本占位符 4">
            <a:extLst>
              <a:ext uri="{FF2B5EF4-FFF2-40B4-BE49-F238E27FC236}">
                <a16:creationId xmlns:a16="http://schemas.microsoft.com/office/drawing/2014/main" id="{0A5469EC-1753-41DF-A940-FB780DACB0C3}"/>
              </a:ext>
            </a:extLst>
          </p:cNvPr>
          <p:cNvSpPr>
            <a:spLocks noGrp="1"/>
          </p:cNvSpPr>
          <p:nvPr>
            <p:ph type="body" sz="quarter" idx="13"/>
          </p:nvPr>
        </p:nvSpPr>
        <p:spPr>
          <a:xfrm>
            <a:off x="7318952" y="72410"/>
            <a:ext cx="1566454" cy="369332"/>
          </a:xfrm>
        </p:spPr>
        <p:txBody>
          <a:bodyPr/>
          <a:lstStyle/>
          <a:p>
            <a:r>
              <a:rPr lang="en-US" altLang="zh-CN" dirty="0"/>
              <a:t>04 </a:t>
            </a:r>
            <a:r>
              <a:rPr lang="zh-CN" altLang="en-US" dirty="0"/>
              <a:t>虚拟内存</a:t>
            </a:r>
          </a:p>
        </p:txBody>
      </p:sp>
      <p:sp>
        <p:nvSpPr>
          <p:cNvPr id="6" name="文本占位符 5">
            <a:extLst>
              <a:ext uri="{FF2B5EF4-FFF2-40B4-BE49-F238E27FC236}">
                <a16:creationId xmlns:a16="http://schemas.microsoft.com/office/drawing/2014/main" id="{E1A11782-EB48-4873-A302-ADCE14594DD7}"/>
              </a:ext>
            </a:extLst>
          </p:cNvPr>
          <p:cNvSpPr>
            <a:spLocks noGrp="1"/>
          </p:cNvSpPr>
          <p:nvPr>
            <p:ph type="body" sz="quarter" idx="14"/>
          </p:nvPr>
        </p:nvSpPr>
        <p:spPr>
          <a:xfrm>
            <a:off x="9198214" y="72410"/>
            <a:ext cx="2079415" cy="369332"/>
          </a:xfrm>
        </p:spPr>
        <p:txBody>
          <a:bodyPr/>
          <a:lstStyle/>
          <a:p>
            <a:r>
              <a:rPr lang="en-US" altLang="zh-CN" dirty="0"/>
              <a:t>05 </a:t>
            </a:r>
            <a:r>
              <a:rPr lang="zh-CN" altLang="en-US" dirty="0"/>
              <a:t>页面置换算法</a:t>
            </a:r>
          </a:p>
        </p:txBody>
      </p:sp>
      <p:sp>
        <p:nvSpPr>
          <p:cNvPr id="7" name="内容占位符 6">
            <a:extLst>
              <a:ext uri="{FF2B5EF4-FFF2-40B4-BE49-F238E27FC236}">
                <a16:creationId xmlns:a16="http://schemas.microsoft.com/office/drawing/2014/main" id="{188BA282-2FDA-489A-BC6E-E9C9497F56FD}"/>
              </a:ext>
            </a:extLst>
          </p:cNvPr>
          <p:cNvSpPr>
            <a:spLocks noGrp="1"/>
          </p:cNvSpPr>
          <p:nvPr>
            <p:ph sz="quarter" idx="15"/>
          </p:nvPr>
        </p:nvSpPr>
        <p:spPr>
          <a:xfrm>
            <a:off x="1552027" y="830737"/>
            <a:ext cx="1826141" cy="535531"/>
          </a:xfrm>
        </p:spPr>
        <p:txBody>
          <a:bodyPr/>
          <a:lstStyle/>
          <a:p>
            <a:pPr marL="0" indent="0">
              <a:buNone/>
            </a:pPr>
            <a:r>
              <a:rPr lang="zh-CN" altLang="en-US" dirty="0"/>
              <a:t>管理方式</a:t>
            </a:r>
          </a:p>
        </p:txBody>
      </p:sp>
      <p:sp>
        <p:nvSpPr>
          <p:cNvPr id="46" name="文本框 45">
            <a:extLst>
              <a:ext uri="{FF2B5EF4-FFF2-40B4-BE49-F238E27FC236}">
                <a16:creationId xmlns:a16="http://schemas.microsoft.com/office/drawing/2014/main" id="{EDA35AF1-2861-47A1-BA45-72C495B67C2B}"/>
              </a:ext>
            </a:extLst>
          </p:cNvPr>
          <p:cNvSpPr txBox="1"/>
          <p:nvPr/>
        </p:nvSpPr>
        <p:spPr>
          <a:xfrm>
            <a:off x="1506127" y="1606234"/>
            <a:ext cx="8510663" cy="5011821"/>
          </a:xfrm>
          <a:prstGeom prst="rect">
            <a:avLst/>
          </a:prstGeom>
          <a:noFill/>
        </p:spPr>
        <p:txBody>
          <a:bodyPr wrap="none" rtlCol="0">
            <a:spAutoFit/>
          </a:bodyPr>
          <a:lstStyle/>
          <a:p>
            <a:pPr marL="342900" indent="-342900" algn="l">
              <a:lnSpc>
                <a:spcPct val="150000"/>
              </a:lnSpc>
              <a:buFont typeface="Wingdings" panose="05000000000000000000" pitchFamily="2" charset="2"/>
              <a:buChar char="Ø"/>
            </a:pPr>
            <a:r>
              <a:rPr lang="zh-CN" altLang="en-US" sz="2400" b="1" dirty="0"/>
              <a:t>操作系统采用的内存管理方式</a:t>
            </a:r>
            <a:endParaRPr lang="en-US" altLang="zh-CN" sz="2400" b="1" dirty="0"/>
          </a:p>
          <a:p>
            <a:pPr marL="800089" lvl="1" indent="-342900">
              <a:lnSpc>
                <a:spcPct val="150000"/>
              </a:lnSpc>
              <a:buFont typeface="Wingdings" panose="05000000000000000000" pitchFamily="2" charset="2"/>
              <a:buChar char="Ø"/>
            </a:pPr>
            <a:r>
              <a:rPr lang="zh-CN" altLang="en-US" sz="2400" b="1" dirty="0"/>
              <a:t>重定位（</a:t>
            </a:r>
            <a:r>
              <a:rPr lang="en-US" altLang="zh-CN" sz="2400" b="1" dirty="0"/>
              <a:t>relocation</a:t>
            </a:r>
            <a:r>
              <a:rPr lang="zh-CN" altLang="en-US" sz="2400" b="1" dirty="0"/>
              <a:t>）</a:t>
            </a:r>
            <a:endParaRPr lang="en-US" altLang="zh-CN" sz="2400" b="1" dirty="0"/>
          </a:p>
          <a:p>
            <a:pPr marL="800089" lvl="1" indent="-342900">
              <a:lnSpc>
                <a:spcPct val="150000"/>
              </a:lnSpc>
              <a:buFont typeface="Wingdings" panose="05000000000000000000" pitchFamily="2" charset="2"/>
              <a:buChar char="Ø"/>
            </a:pPr>
            <a:r>
              <a:rPr lang="zh-CN" altLang="en-US" sz="2400" b="1" dirty="0"/>
              <a:t>分段（</a:t>
            </a:r>
            <a:r>
              <a:rPr lang="en-US" altLang="zh-CN" sz="2400" b="1" dirty="0"/>
              <a:t>segmentation</a:t>
            </a:r>
            <a:r>
              <a:rPr lang="zh-CN" altLang="en-US" sz="2400" b="1" dirty="0"/>
              <a:t>）</a:t>
            </a:r>
            <a:endParaRPr lang="en-US" altLang="zh-CN" sz="2400" b="1" dirty="0"/>
          </a:p>
          <a:p>
            <a:pPr marL="800089" lvl="1" indent="-342900">
              <a:lnSpc>
                <a:spcPct val="150000"/>
              </a:lnSpc>
              <a:buFont typeface="Wingdings" panose="05000000000000000000" pitchFamily="2" charset="2"/>
              <a:buChar char="Ø"/>
            </a:pPr>
            <a:r>
              <a:rPr lang="zh-CN" altLang="en-US" sz="2400" b="1" dirty="0"/>
              <a:t>分页（</a:t>
            </a:r>
            <a:r>
              <a:rPr lang="en-US" altLang="zh-CN" sz="2400" b="1" dirty="0"/>
              <a:t>paging</a:t>
            </a:r>
            <a:r>
              <a:rPr lang="zh-CN" altLang="en-US" sz="2400" b="1" dirty="0"/>
              <a:t>）</a:t>
            </a:r>
            <a:endParaRPr lang="en-US" altLang="zh-CN" sz="2400" b="1" dirty="0"/>
          </a:p>
          <a:p>
            <a:pPr marL="800089" lvl="1" indent="-342900">
              <a:lnSpc>
                <a:spcPct val="150000"/>
              </a:lnSpc>
              <a:buFont typeface="Wingdings" panose="05000000000000000000" pitchFamily="2" charset="2"/>
              <a:buChar char="Ø"/>
            </a:pPr>
            <a:r>
              <a:rPr lang="zh-CN" altLang="en-US" sz="2400" b="1" dirty="0"/>
              <a:t>虚拟存储（</a:t>
            </a:r>
            <a:r>
              <a:rPr lang="en-US" altLang="zh-CN" sz="2400" b="1" dirty="0"/>
              <a:t>virtual memory</a:t>
            </a:r>
            <a:r>
              <a:rPr lang="zh-CN" altLang="en-US" sz="2400" b="1" dirty="0"/>
              <a:t>）</a:t>
            </a:r>
            <a:endParaRPr lang="en-US" altLang="zh-CN" sz="2400" b="1" dirty="0"/>
          </a:p>
          <a:p>
            <a:pPr marL="1257277" lvl="2" indent="-342900">
              <a:lnSpc>
                <a:spcPct val="150000"/>
              </a:lnSpc>
              <a:buFont typeface="Wingdings" panose="05000000000000000000" pitchFamily="2" charset="2"/>
              <a:buChar char="Ø"/>
            </a:pPr>
            <a:r>
              <a:rPr lang="zh-CN" altLang="en-US" sz="2400" b="1" dirty="0"/>
              <a:t>目前多数系统（如</a:t>
            </a:r>
            <a:r>
              <a:rPr lang="en-US" altLang="zh-CN" sz="2400" b="1" dirty="0"/>
              <a:t>Linux</a:t>
            </a:r>
            <a:r>
              <a:rPr lang="zh-CN" altLang="en-US" sz="2400" b="1" dirty="0"/>
              <a:t>）采用按需页式虚拟内存</a:t>
            </a:r>
            <a:endParaRPr lang="en-US" altLang="zh-CN" sz="2400" b="1" dirty="0"/>
          </a:p>
          <a:p>
            <a:pPr marL="342900" indent="-342900">
              <a:lnSpc>
                <a:spcPct val="150000"/>
              </a:lnSpc>
              <a:buFont typeface="Wingdings" panose="05000000000000000000" pitchFamily="2" charset="2"/>
              <a:buChar char="Ø"/>
            </a:pPr>
            <a:r>
              <a:rPr lang="zh-CN" altLang="en-US" sz="2400" b="1" dirty="0"/>
              <a:t>实现高度依赖硬件</a:t>
            </a:r>
            <a:endParaRPr lang="en-US" altLang="zh-CN" sz="2400" b="1" dirty="0"/>
          </a:p>
          <a:p>
            <a:pPr marL="800089" lvl="1" indent="-342900">
              <a:lnSpc>
                <a:spcPct val="150000"/>
              </a:lnSpc>
              <a:buFont typeface="Wingdings" panose="05000000000000000000" pitchFamily="2" charset="2"/>
              <a:buChar char="Ø"/>
            </a:pPr>
            <a:r>
              <a:rPr lang="zh-CN" altLang="en-US" sz="2400" b="1" dirty="0"/>
              <a:t>与计算机存储架构耦合</a:t>
            </a:r>
            <a:endParaRPr lang="en-US" altLang="zh-CN" sz="2400" b="1" dirty="0"/>
          </a:p>
          <a:p>
            <a:pPr marL="800089" lvl="1" indent="-342900">
              <a:lnSpc>
                <a:spcPct val="150000"/>
              </a:lnSpc>
              <a:buFont typeface="Wingdings" panose="05000000000000000000" pitchFamily="2" charset="2"/>
              <a:buChar char="Ø"/>
            </a:pPr>
            <a:r>
              <a:rPr lang="en-US" altLang="zh-CN" sz="2400" b="1" dirty="0"/>
              <a:t>MMU</a:t>
            </a:r>
            <a:r>
              <a:rPr lang="zh-CN" altLang="en-US" sz="2400" b="1" dirty="0"/>
              <a:t>（内存管理单元）：处理</a:t>
            </a:r>
            <a:r>
              <a:rPr lang="en-US" altLang="zh-CN" sz="2400" b="1" dirty="0"/>
              <a:t>CPU</a:t>
            </a:r>
            <a:r>
              <a:rPr lang="zh-CN" altLang="en-US" sz="2400" b="1" dirty="0"/>
              <a:t>存储访问请求的硬件</a:t>
            </a:r>
          </a:p>
        </p:txBody>
      </p:sp>
    </p:spTree>
    <p:extLst>
      <p:ext uri="{BB962C8B-B14F-4D97-AF65-F5344CB8AC3E}">
        <p14:creationId xmlns:p14="http://schemas.microsoft.com/office/powerpoint/2010/main" val="12207466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
  <p:tag name="PROBLEMSCORE" val="2.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 val="MultipleChoice"/>
  <p:tag name="PROBLEMSCORE" val="2.0"/>
</p:tagLst>
</file>

<file path=ppt/tags/tag1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5">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pPr>
      <a:bodyPr rtlCol="0" anchor="ctr"/>
      <a:lstStyle>
        <a:defPPr algn="ctr">
          <a:defRPr dirty="0" smtClean="0"/>
        </a:defPPr>
      </a:lstStyle>
      <a:style>
        <a:lnRef idx="2">
          <a:schemeClr val="dk1"/>
        </a:lnRef>
        <a:fillRef idx="1">
          <a:schemeClr val="lt1"/>
        </a:fillRef>
        <a:effectRef idx="0">
          <a:schemeClr val="dk1"/>
        </a:effectRef>
        <a:fontRef idx="minor">
          <a:schemeClr val="dk1"/>
        </a:fontRef>
      </a:style>
    </a:spDef>
    <a:lnDef>
      <a:spPr>
        <a:ln>
          <a:tailEnd type="triangle"/>
        </a:ln>
      </a:spPr>
      <a:bodyPr/>
      <a:lstStyle/>
      <a:style>
        <a:lnRef idx="3">
          <a:schemeClr val="dk1"/>
        </a:lnRef>
        <a:fillRef idx="0">
          <a:schemeClr val="dk1"/>
        </a:fillRef>
        <a:effectRef idx="2">
          <a:schemeClr val="dk1"/>
        </a:effectRef>
        <a:fontRef idx="minor">
          <a:schemeClr val="tx1"/>
        </a:fontRef>
      </a:style>
    </a:lnDef>
    <a:txDef>
      <a:spPr>
        <a:noFill/>
      </a:spPr>
      <a:bodyPr wrap="square" rtlCol="0">
        <a:spAutoFit/>
      </a:bodyPr>
      <a:lstStyle>
        <a:defPPr marL="342900" indent="-342900" algn="l">
          <a:lnSpc>
            <a:spcPct val="150000"/>
          </a:lnSpc>
          <a:buFont typeface="Wingdings" panose="05000000000000000000" pitchFamily="2" charset="2"/>
          <a:buChar char="Ø"/>
          <a:defRPr sz="2400" b="1"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8291</TotalTime>
  <Words>3010</Words>
  <Application>Microsoft Office PowerPoint</Application>
  <PresentationFormat>宽屏</PresentationFormat>
  <Paragraphs>634</Paragraphs>
  <Slides>47</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47</vt:i4>
      </vt:variant>
    </vt:vector>
  </HeadingPairs>
  <TitlesOfParts>
    <vt:vector size="55" baseType="lpstr">
      <vt:lpstr>微软雅黑</vt:lpstr>
      <vt:lpstr>Segoe UI Light</vt:lpstr>
      <vt:lpstr>Arial</vt:lpstr>
      <vt:lpstr>Century Gothic</vt:lpstr>
      <vt:lpstr>微软雅黑</vt:lpstr>
      <vt:lpstr>Wingdings</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张 志超</cp:lastModifiedBy>
  <cp:revision>332</cp:revision>
  <dcterms:created xsi:type="dcterms:W3CDTF">2015-08-18T02:51:41Z</dcterms:created>
  <dcterms:modified xsi:type="dcterms:W3CDTF">2021-11-29T07:23:20Z</dcterms:modified>
  <cp:category/>
</cp:coreProperties>
</file>